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78"/>
  </p:notesMasterIdLst>
  <p:sldIdLst>
    <p:sldId id="256" r:id="rId2"/>
    <p:sldId id="257" r:id="rId3"/>
    <p:sldId id="294" r:id="rId4"/>
    <p:sldId id="311" r:id="rId5"/>
    <p:sldId id="258" r:id="rId6"/>
    <p:sldId id="259" r:id="rId7"/>
    <p:sldId id="295" r:id="rId8"/>
    <p:sldId id="296" r:id="rId9"/>
    <p:sldId id="297" r:id="rId10"/>
    <p:sldId id="298" r:id="rId11"/>
    <p:sldId id="261" r:id="rId12"/>
    <p:sldId id="262" r:id="rId13"/>
    <p:sldId id="263" r:id="rId14"/>
    <p:sldId id="313" r:id="rId15"/>
    <p:sldId id="312" r:id="rId16"/>
    <p:sldId id="299" r:id="rId17"/>
    <p:sldId id="264" r:id="rId18"/>
    <p:sldId id="315" r:id="rId19"/>
    <p:sldId id="316" r:id="rId20"/>
    <p:sldId id="300" r:id="rId21"/>
    <p:sldId id="265" r:id="rId22"/>
    <p:sldId id="266" r:id="rId23"/>
    <p:sldId id="267" r:id="rId24"/>
    <p:sldId id="268" r:id="rId25"/>
    <p:sldId id="269" r:id="rId26"/>
    <p:sldId id="314" r:id="rId27"/>
    <p:sldId id="301" r:id="rId28"/>
    <p:sldId id="303" r:id="rId29"/>
    <p:sldId id="304" r:id="rId30"/>
    <p:sldId id="310" r:id="rId31"/>
    <p:sldId id="305" r:id="rId32"/>
    <p:sldId id="306" r:id="rId33"/>
    <p:sldId id="317" r:id="rId34"/>
    <p:sldId id="270" r:id="rId35"/>
    <p:sldId id="302" r:id="rId36"/>
    <p:sldId id="271" r:id="rId37"/>
    <p:sldId id="272" r:id="rId38"/>
    <p:sldId id="307" r:id="rId39"/>
    <p:sldId id="308" r:id="rId40"/>
    <p:sldId id="273" r:id="rId41"/>
    <p:sldId id="309" r:id="rId42"/>
    <p:sldId id="274" r:id="rId43"/>
    <p:sldId id="275" r:id="rId44"/>
    <p:sldId id="276" r:id="rId45"/>
    <p:sldId id="277" r:id="rId46"/>
    <p:sldId id="318" r:id="rId47"/>
    <p:sldId id="319" r:id="rId48"/>
    <p:sldId id="320" r:id="rId49"/>
    <p:sldId id="278" r:id="rId50"/>
    <p:sldId id="279" r:id="rId51"/>
    <p:sldId id="280" r:id="rId52"/>
    <p:sldId id="321" r:id="rId53"/>
    <p:sldId id="322" r:id="rId54"/>
    <p:sldId id="281" r:id="rId55"/>
    <p:sldId id="282" r:id="rId56"/>
    <p:sldId id="283" r:id="rId57"/>
    <p:sldId id="284" r:id="rId58"/>
    <p:sldId id="323" r:id="rId59"/>
    <p:sldId id="285" r:id="rId60"/>
    <p:sldId id="324" r:id="rId61"/>
    <p:sldId id="325" r:id="rId62"/>
    <p:sldId id="327" r:id="rId63"/>
    <p:sldId id="328" r:id="rId64"/>
    <p:sldId id="286" r:id="rId65"/>
    <p:sldId id="326" r:id="rId66"/>
    <p:sldId id="287" r:id="rId67"/>
    <p:sldId id="329" r:id="rId68"/>
    <p:sldId id="330" r:id="rId69"/>
    <p:sldId id="332" r:id="rId70"/>
    <p:sldId id="331" r:id="rId71"/>
    <p:sldId id="335" r:id="rId72"/>
    <p:sldId id="288" r:id="rId73"/>
    <p:sldId id="334" r:id="rId74"/>
    <p:sldId id="289" r:id="rId75"/>
    <p:sldId id="290" r:id="rId76"/>
    <p:sldId id="291" r:id="rId77"/>
  </p:sldIdLst>
  <p:sldSz cx="12188825"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0804" autoAdjust="0"/>
  </p:normalViewPr>
  <p:slideViewPr>
    <p:cSldViewPr snapToGrid="0">
      <p:cViewPr varScale="1">
        <p:scale>
          <a:sx n="85" d="100"/>
          <a:sy n="85" d="100"/>
        </p:scale>
        <p:origin x="562" y="67"/>
      </p:cViewPr>
      <p:guideLst>
        <p:guide pos="3839"/>
        <p:guide orient="horz" pos="216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diagrams/_rels/drawing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303F70-CCCC-4205-A1E9-18760625087B}" type="doc">
      <dgm:prSet loTypeId="urn:microsoft.com/office/officeart/2005/8/layout/bProcess3" loCatId="process" qsTypeId="urn:microsoft.com/office/officeart/2005/8/quickstyle/3d2#1" qsCatId="3D" csTypeId="urn:microsoft.com/office/officeart/2005/8/colors/accent0_1" csCatId="mainScheme" phldr="1"/>
      <dgm:spPr/>
      <dgm:t>
        <a:bodyPr/>
        <a:lstStyle/>
        <a:p>
          <a:endParaRPr lang="en-US"/>
        </a:p>
      </dgm:t>
    </dgm:pt>
    <dgm:pt modelId="{80D0B3AC-52E1-4747-849D-B6FF4BE6F76A}">
      <dgm:prSet phldrT="[Text]" custT="1"/>
      <dgm:spPr/>
      <dgm:t>
        <a:bodyPr/>
        <a:lstStyle/>
        <a:p>
          <a:r>
            <a:rPr lang="en-US" sz="2600" dirty="0" err="1"/>
            <a:t>Sasanka</a:t>
          </a:r>
          <a:endParaRPr lang="en-US" sz="2600" dirty="0"/>
        </a:p>
        <a:p>
          <a:r>
            <a:rPr lang="en-US" sz="2400" dirty="0"/>
            <a:t>590 AD-625 AD</a:t>
          </a:r>
        </a:p>
      </dgm:t>
    </dgm:pt>
    <dgm:pt modelId="{F1AD49EF-5E59-4103-8793-F65B46E05229}" type="parTrans" cxnId="{80892E1E-D4DD-4D6A-A479-A07A7839707C}">
      <dgm:prSet/>
      <dgm:spPr/>
      <dgm:t>
        <a:bodyPr/>
        <a:lstStyle/>
        <a:p>
          <a:endParaRPr lang="en-US"/>
        </a:p>
      </dgm:t>
    </dgm:pt>
    <dgm:pt modelId="{F4F43281-5F7E-446B-9EA1-5BA70606CC62}" type="sibTrans" cxnId="{80892E1E-D4DD-4D6A-A479-A07A7839707C}">
      <dgm:prSet/>
      <dgm:spPr/>
      <dgm:t>
        <a:bodyPr/>
        <a:lstStyle/>
        <a:p>
          <a:endParaRPr lang="en-US"/>
        </a:p>
      </dgm:t>
    </dgm:pt>
    <dgm:pt modelId="{3786EF37-96C2-4842-A092-B1F41CD36580}">
      <dgm:prSet phldrT="[Text]"/>
      <dgm:spPr/>
      <dgm:t>
        <a:bodyPr/>
        <a:lstStyle/>
        <a:p>
          <a:r>
            <a:rPr lang="en-US" dirty="0"/>
            <a:t>The Pala Dynasty</a:t>
          </a:r>
        </a:p>
        <a:p>
          <a:r>
            <a:rPr lang="en-US" dirty="0"/>
            <a:t>750 AD-1174 AD</a:t>
          </a:r>
        </a:p>
      </dgm:t>
    </dgm:pt>
    <dgm:pt modelId="{78AF3293-CAA3-498D-951E-639235C9AD84}" type="parTrans" cxnId="{BFAD72DD-D30C-40CE-8E9B-824E686A5AD9}">
      <dgm:prSet/>
      <dgm:spPr/>
      <dgm:t>
        <a:bodyPr/>
        <a:lstStyle/>
        <a:p>
          <a:endParaRPr lang="en-US"/>
        </a:p>
      </dgm:t>
    </dgm:pt>
    <dgm:pt modelId="{ED34C5D2-6408-4ABE-9067-68DD73C4802D}" type="sibTrans" cxnId="{BFAD72DD-D30C-40CE-8E9B-824E686A5AD9}">
      <dgm:prSet/>
      <dgm:spPr/>
      <dgm:t>
        <a:bodyPr/>
        <a:lstStyle/>
        <a:p>
          <a:endParaRPr lang="en-US"/>
        </a:p>
      </dgm:t>
    </dgm:pt>
    <dgm:pt modelId="{8C2B1A75-575D-4A16-AF61-BCA43F8026D3}">
      <dgm:prSet phldrT="[Text]"/>
      <dgm:spPr/>
      <dgm:t>
        <a:bodyPr/>
        <a:lstStyle/>
        <a:p>
          <a:r>
            <a:rPr lang="en-US" dirty="0"/>
            <a:t>The </a:t>
          </a:r>
          <a:r>
            <a:rPr lang="en-US" dirty="0" err="1"/>
            <a:t>Deva</a:t>
          </a:r>
          <a:r>
            <a:rPr lang="en-US" dirty="0"/>
            <a:t> and Chandra Dynasty</a:t>
          </a:r>
        </a:p>
        <a:p>
          <a:r>
            <a:rPr lang="en-US" dirty="0"/>
            <a:t>750 AD-1050 AD</a:t>
          </a:r>
        </a:p>
      </dgm:t>
    </dgm:pt>
    <dgm:pt modelId="{F18EC696-541D-4161-9190-942F51B82075}" type="parTrans" cxnId="{74118A5E-51C2-4B6C-914D-86E8B0731C91}">
      <dgm:prSet/>
      <dgm:spPr/>
      <dgm:t>
        <a:bodyPr/>
        <a:lstStyle/>
        <a:p>
          <a:endParaRPr lang="en-US"/>
        </a:p>
      </dgm:t>
    </dgm:pt>
    <dgm:pt modelId="{8FB801F8-867B-4955-AB8F-8FB91FB91B2B}" type="sibTrans" cxnId="{74118A5E-51C2-4B6C-914D-86E8B0731C91}">
      <dgm:prSet/>
      <dgm:spPr/>
      <dgm:t>
        <a:bodyPr/>
        <a:lstStyle/>
        <a:p>
          <a:endParaRPr lang="en-US"/>
        </a:p>
      </dgm:t>
    </dgm:pt>
    <dgm:pt modelId="{DF4F6759-EDA7-40FA-AEBC-87BB1CBD4D37}">
      <dgm:prSet phldrT="[Text]"/>
      <dgm:spPr/>
      <dgm:t>
        <a:bodyPr/>
        <a:lstStyle/>
        <a:p>
          <a:r>
            <a:rPr lang="en-US" dirty="0"/>
            <a:t>The </a:t>
          </a:r>
          <a:r>
            <a:rPr lang="en-US" dirty="0" err="1"/>
            <a:t>Sena</a:t>
          </a:r>
          <a:r>
            <a:rPr lang="en-US" dirty="0"/>
            <a:t> Dynasty</a:t>
          </a:r>
        </a:p>
        <a:p>
          <a:r>
            <a:rPr lang="en-US" dirty="0"/>
            <a:t>(1097-1225 AD)</a:t>
          </a:r>
        </a:p>
      </dgm:t>
    </dgm:pt>
    <dgm:pt modelId="{006D0130-9CB7-4644-8203-8E0E7F3B4FF8}" type="parTrans" cxnId="{301A3435-A9B3-44DA-AF44-5F43345C1610}">
      <dgm:prSet/>
      <dgm:spPr/>
      <dgm:t>
        <a:bodyPr/>
        <a:lstStyle/>
        <a:p>
          <a:endParaRPr lang="en-US"/>
        </a:p>
      </dgm:t>
    </dgm:pt>
    <dgm:pt modelId="{8F1BCD08-1A8A-43CA-82C9-ECDD8897888A}" type="sibTrans" cxnId="{301A3435-A9B3-44DA-AF44-5F43345C1610}">
      <dgm:prSet/>
      <dgm:spPr/>
      <dgm:t>
        <a:bodyPr/>
        <a:lstStyle/>
        <a:p>
          <a:endParaRPr lang="en-US"/>
        </a:p>
      </dgm:t>
    </dgm:pt>
    <dgm:pt modelId="{1E412A31-0CD5-4261-8F9D-95D264CC78E2}">
      <dgm:prSet phldrT="[Text]" custT="1"/>
      <dgm:spPr/>
      <dgm:t>
        <a:bodyPr/>
        <a:lstStyle/>
        <a:p>
          <a:r>
            <a:rPr lang="en-US" sz="1800" dirty="0"/>
            <a:t>The </a:t>
          </a:r>
          <a:r>
            <a:rPr lang="en-US" sz="1800" dirty="0" err="1"/>
            <a:t>Khalji</a:t>
          </a:r>
          <a:r>
            <a:rPr lang="en-US" sz="1800" dirty="0"/>
            <a:t> Dynasty</a:t>
          </a:r>
        </a:p>
        <a:p>
          <a:r>
            <a:rPr lang="en-US" sz="1800" dirty="0"/>
            <a:t>(1204 AD-1227 AD)</a:t>
          </a:r>
        </a:p>
      </dgm:t>
    </dgm:pt>
    <dgm:pt modelId="{DF43E076-E485-4816-845D-330DF833FBDC}" type="parTrans" cxnId="{F283C525-4ACB-499F-B371-02A4CE7C5244}">
      <dgm:prSet/>
      <dgm:spPr/>
      <dgm:t>
        <a:bodyPr/>
        <a:lstStyle/>
        <a:p>
          <a:endParaRPr lang="en-US"/>
        </a:p>
      </dgm:t>
    </dgm:pt>
    <dgm:pt modelId="{D6EDF635-3D1A-4106-8477-286F65CA3959}" type="sibTrans" cxnId="{F283C525-4ACB-499F-B371-02A4CE7C5244}">
      <dgm:prSet/>
      <dgm:spPr/>
      <dgm:t>
        <a:bodyPr/>
        <a:lstStyle/>
        <a:p>
          <a:endParaRPr lang="en-US"/>
        </a:p>
      </dgm:t>
    </dgm:pt>
    <dgm:pt modelId="{72C8699E-F708-4F0E-A47A-E11246D38759}">
      <dgm:prSet phldrT="[Text]"/>
      <dgm:spPr/>
      <dgm:t>
        <a:bodyPr/>
        <a:lstStyle/>
        <a:p>
          <a:r>
            <a:rPr lang="en-US" dirty="0" err="1"/>
            <a:t>Mamluk</a:t>
          </a:r>
          <a:r>
            <a:rPr lang="en-US" dirty="0"/>
            <a:t> Sultanate</a:t>
          </a:r>
        </a:p>
        <a:p>
          <a:r>
            <a:rPr lang="en-US" dirty="0"/>
            <a:t>1227-1281 AD</a:t>
          </a:r>
        </a:p>
      </dgm:t>
    </dgm:pt>
    <dgm:pt modelId="{DC38B759-A4AD-44E8-A924-885F9EFED778}" type="parTrans" cxnId="{A77EB3DB-C444-453A-90C2-52A6AABDFE4D}">
      <dgm:prSet/>
      <dgm:spPr/>
      <dgm:t>
        <a:bodyPr/>
        <a:lstStyle/>
        <a:p>
          <a:endParaRPr lang="en-US"/>
        </a:p>
      </dgm:t>
    </dgm:pt>
    <dgm:pt modelId="{90CACA8F-D4EC-436C-A46A-8B52EE67B87C}" type="sibTrans" cxnId="{A77EB3DB-C444-453A-90C2-52A6AABDFE4D}">
      <dgm:prSet/>
      <dgm:spPr/>
      <dgm:t>
        <a:bodyPr/>
        <a:lstStyle/>
        <a:p>
          <a:endParaRPr lang="en-US"/>
        </a:p>
      </dgm:t>
    </dgm:pt>
    <dgm:pt modelId="{58C77A4F-8449-4183-A9A2-A11405BAB65D}" type="pres">
      <dgm:prSet presAssocID="{8A303F70-CCCC-4205-A1E9-18760625087B}" presName="Name0" presStyleCnt="0">
        <dgm:presLayoutVars>
          <dgm:dir/>
          <dgm:resizeHandles val="exact"/>
        </dgm:presLayoutVars>
      </dgm:prSet>
      <dgm:spPr/>
    </dgm:pt>
    <dgm:pt modelId="{97506F3C-C506-47D0-8467-F5BC4DD90A42}" type="pres">
      <dgm:prSet presAssocID="{80D0B3AC-52E1-4747-849D-B6FF4BE6F76A}" presName="node" presStyleLbl="node1" presStyleIdx="0" presStyleCnt="6">
        <dgm:presLayoutVars>
          <dgm:bulletEnabled val="1"/>
        </dgm:presLayoutVars>
      </dgm:prSet>
      <dgm:spPr/>
    </dgm:pt>
    <dgm:pt modelId="{0C25A19F-0547-4D9B-84E6-9C029D6C8A52}" type="pres">
      <dgm:prSet presAssocID="{F4F43281-5F7E-446B-9EA1-5BA70606CC62}" presName="sibTrans" presStyleLbl="sibTrans1D1" presStyleIdx="0" presStyleCnt="5"/>
      <dgm:spPr/>
    </dgm:pt>
    <dgm:pt modelId="{32F67130-6171-4B2D-A323-9E70BDDCD589}" type="pres">
      <dgm:prSet presAssocID="{F4F43281-5F7E-446B-9EA1-5BA70606CC62}" presName="connectorText" presStyleLbl="sibTrans1D1" presStyleIdx="0" presStyleCnt="5"/>
      <dgm:spPr/>
    </dgm:pt>
    <dgm:pt modelId="{24920391-E961-49B3-AE9A-0C8F69188AAB}" type="pres">
      <dgm:prSet presAssocID="{3786EF37-96C2-4842-A092-B1F41CD36580}" presName="node" presStyleLbl="node1" presStyleIdx="1" presStyleCnt="6">
        <dgm:presLayoutVars>
          <dgm:bulletEnabled val="1"/>
        </dgm:presLayoutVars>
      </dgm:prSet>
      <dgm:spPr/>
    </dgm:pt>
    <dgm:pt modelId="{483E11FF-25C7-468B-84AF-AD59C9C9E9C9}" type="pres">
      <dgm:prSet presAssocID="{ED34C5D2-6408-4ABE-9067-68DD73C4802D}" presName="sibTrans" presStyleLbl="sibTrans1D1" presStyleIdx="1" presStyleCnt="5"/>
      <dgm:spPr/>
    </dgm:pt>
    <dgm:pt modelId="{6A7B11AE-2FEA-4E5A-924E-884725B7CC5D}" type="pres">
      <dgm:prSet presAssocID="{ED34C5D2-6408-4ABE-9067-68DD73C4802D}" presName="connectorText" presStyleLbl="sibTrans1D1" presStyleIdx="1" presStyleCnt="5"/>
      <dgm:spPr/>
    </dgm:pt>
    <dgm:pt modelId="{5A30A9F3-18F0-40B9-9F6A-FAAA2DEF2B78}" type="pres">
      <dgm:prSet presAssocID="{8C2B1A75-575D-4A16-AF61-BCA43F8026D3}" presName="node" presStyleLbl="node1" presStyleIdx="2" presStyleCnt="6">
        <dgm:presLayoutVars>
          <dgm:bulletEnabled val="1"/>
        </dgm:presLayoutVars>
      </dgm:prSet>
      <dgm:spPr/>
    </dgm:pt>
    <dgm:pt modelId="{D5AFD6AF-25ED-4710-A2E0-193A6801DDD4}" type="pres">
      <dgm:prSet presAssocID="{8FB801F8-867B-4955-AB8F-8FB91FB91B2B}" presName="sibTrans" presStyleLbl="sibTrans1D1" presStyleIdx="2" presStyleCnt="5"/>
      <dgm:spPr/>
    </dgm:pt>
    <dgm:pt modelId="{CF51C43F-03D0-4A63-A99A-BC92B05A8D46}" type="pres">
      <dgm:prSet presAssocID="{8FB801F8-867B-4955-AB8F-8FB91FB91B2B}" presName="connectorText" presStyleLbl="sibTrans1D1" presStyleIdx="2" presStyleCnt="5"/>
      <dgm:spPr/>
    </dgm:pt>
    <dgm:pt modelId="{9DDEDFCA-8BD6-4AD1-90ED-F76D47A57DDF}" type="pres">
      <dgm:prSet presAssocID="{DF4F6759-EDA7-40FA-AEBC-87BB1CBD4D37}" presName="node" presStyleLbl="node1" presStyleIdx="3" presStyleCnt="6">
        <dgm:presLayoutVars>
          <dgm:bulletEnabled val="1"/>
        </dgm:presLayoutVars>
      </dgm:prSet>
      <dgm:spPr/>
    </dgm:pt>
    <dgm:pt modelId="{D5409228-16A2-4931-8C72-327F4DD9B6AC}" type="pres">
      <dgm:prSet presAssocID="{8F1BCD08-1A8A-43CA-82C9-ECDD8897888A}" presName="sibTrans" presStyleLbl="sibTrans1D1" presStyleIdx="3" presStyleCnt="5"/>
      <dgm:spPr/>
    </dgm:pt>
    <dgm:pt modelId="{624B0C55-F268-460F-ACF7-E808ED1459E3}" type="pres">
      <dgm:prSet presAssocID="{8F1BCD08-1A8A-43CA-82C9-ECDD8897888A}" presName="connectorText" presStyleLbl="sibTrans1D1" presStyleIdx="3" presStyleCnt="5"/>
      <dgm:spPr/>
    </dgm:pt>
    <dgm:pt modelId="{56D8B76D-3ED3-4AF9-B28B-352FDAB61941}" type="pres">
      <dgm:prSet presAssocID="{1E412A31-0CD5-4261-8F9D-95D264CC78E2}" presName="node" presStyleLbl="node1" presStyleIdx="4" presStyleCnt="6">
        <dgm:presLayoutVars>
          <dgm:bulletEnabled val="1"/>
        </dgm:presLayoutVars>
      </dgm:prSet>
      <dgm:spPr/>
    </dgm:pt>
    <dgm:pt modelId="{E68CF25B-980B-4678-97AA-853D06565BA1}" type="pres">
      <dgm:prSet presAssocID="{D6EDF635-3D1A-4106-8477-286F65CA3959}" presName="sibTrans" presStyleLbl="sibTrans1D1" presStyleIdx="4" presStyleCnt="5"/>
      <dgm:spPr/>
    </dgm:pt>
    <dgm:pt modelId="{C7AB4399-D881-4324-8F7D-74D5CF2FBD81}" type="pres">
      <dgm:prSet presAssocID="{D6EDF635-3D1A-4106-8477-286F65CA3959}" presName="connectorText" presStyleLbl="sibTrans1D1" presStyleIdx="4" presStyleCnt="5"/>
      <dgm:spPr/>
    </dgm:pt>
    <dgm:pt modelId="{25476271-92FE-4AA1-8E8B-89B6EED7F19C}" type="pres">
      <dgm:prSet presAssocID="{72C8699E-F708-4F0E-A47A-E11246D38759}" presName="node" presStyleLbl="node1" presStyleIdx="5" presStyleCnt="6">
        <dgm:presLayoutVars>
          <dgm:bulletEnabled val="1"/>
        </dgm:presLayoutVars>
      </dgm:prSet>
      <dgm:spPr/>
    </dgm:pt>
  </dgm:ptLst>
  <dgm:cxnLst>
    <dgm:cxn modelId="{57FD450D-3DF7-441C-9A3B-94041827E229}" type="presOf" srcId="{80D0B3AC-52E1-4747-849D-B6FF4BE6F76A}" destId="{97506F3C-C506-47D0-8467-F5BC4DD90A42}" srcOrd="0" destOrd="0" presId="urn:microsoft.com/office/officeart/2005/8/layout/bProcess3"/>
    <dgm:cxn modelId="{80892E1E-D4DD-4D6A-A479-A07A7839707C}" srcId="{8A303F70-CCCC-4205-A1E9-18760625087B}" destId="{80D0B3AC-52E1-4747-849D-B6FF4BE6F76A}" srcOrd="0" destOrd="0" parTransId="{F1AD49EF-5E59-4103-8793-F65B46E05229}" sibTransId="{F4F43281-5F7E-446B-9EA1-5BA70606CC62}"/>
    <dgm:cxn modelId="{F283C525-4ACB-499F-B371-02A4CE7C5244}" srcId="{8A303F70-CCCC-4205-A1E9-18760625087B}" destId="{1E412A31-0CD5-4261-8F9D-95D264CC78E2}" srcOrd="4" destOrd="0" parTransId="{DF43E076-E485-4816-845D-330DF833FBDC}" sibTransId="{D6EDF635-3D1A-4106-8477-286F65CA3959}"/>
    <dgm:cxn modelId="{F5F7BC28-BDED-475E-9338-E63B7F3884DC}" type="presOf" srcId="{D6EDF635-3D1A-4106-8477-286F65CA3959}" destId="{E68CF25B-980B-4678-97AA-853D06565BA1}" srcOrd="0" destOrd="0" presId="urn:microsoft.com/office/officeart/2005/8/layout/bProcess3"/>
    <dgm:cxn modelId="{B125272A-666A-4BF5-8E20-E08367E62EF8}" type="presOf" srcId="{F4F43281-5F7E-446B-9EA1-5BA70606CC62}" destId="{0C25A19F-0547-4D9B-84E6-9C029D6C8A52}" srcOrd="0" destOrd="0" presId="urn:microsoft.com/office/officeart/2005/8/layout/bProcess3"/>
    <dgm:cxn modelId="{64EEB931-B6F8-49DB-B00C-C7C576369576}" type="presOf" srcId="{ED34C5D2-6408-4ABE-9067-68DD73C4802D}" destId="{6A7B11AE-2FEA-4E5A-924E-884725B7CC5D}" srcOrd="1" destOrd="0" presId="urn:microsoft.com/office/officeart/2005/8/layout/bProcess3"/>
    <dgm:cxn modelId="{D0458B32-BC8D-4300-BA5C-16DC55B4F1A4}" type="presOf" srcId="{D6EDF635-3D1A-4106-8477-286F65CA3959}" destId="{C7AB4399-D881-4324-8F7D-74D5CF2FBD81}" srcOrd="1" destOrd="0" presId="urn:microsoft.com/office/officeart/2005/8/layout/bProcess3"/>
    <dgm:cxn modelId="{301A3435-A9B3-44DA-AF44-5F43345C1610}" srcId="{8A303F70-CCCC-4205-A1E9-18760625087B}" destId="{DF4F6759-EDA7-40FA-AEBC-87BB1CBD4D37}" srcOrd="3" destOrd="0" parTransId="{006D0130-9CB7-4644-8203-8E0E7F3B4FF8}" sibTransId="{8F1BCD08-1A8A-43CA-82C9-ECDD8897888A}"/>
    <dgm:cxn modelId="{F3A25A35-412A-4F99-B763-8D9480AD3626}" type="presOf" srcId="{8FB801F8-867B-4955-AB8F-8FB91FB91B2B}" destId="{D5AFD6AF-25ED-4710-A2E0-193A6801DDD4}" srcOrd="0" destOrd="0" presId="urn:microsoft.com/office/officeart/2005/8/layout/bProcess3"/>
    <dgm:cxn modelId="{74118A5E-51C2-4B6C-914D-86E8B0731C91}" srcId="{8A303F70-CCCC-4205-A1E9-18760625087B}" destId="{8C2B1A75-575D-4A16-AF61-BCA43F8026D3}" srcOrd="2" destOrd="0" parTransId="{F18EC696-541D-4161-9190-942F51B82075}" sibTransId="{8FB801F8-867B-4955-AB8F-8FB91FB91B2B}"/>
    <dgm:cxn modelId="{CE854D60-4BAB-46CE-92B3-D530291ED2DD}" type="presOf" srcId="{1E412A31-0CD5-4261-8F9D-95D264CC78E2}" destId="{56D8B76D-3ED3-4AF9-B28B-352FDAB61941}" srcOrd="0" destOrd="0" presId="urn:microsoft.com/office/officeart/2005/8/layout/bProcess3"/>
    <dgm:cxn modelId="{3DB1C042-F895-405A-971E-74EC0B37E028}" type="presOf" srcId="{F4F43281-5F7E-446B-9EA1-5BA70606CC62}" destId="{32F67130-6171-4B2D-A323-9E70BDDCD589}" srcOrd="1" destOrd="0" presId="urn:microsoft.com/office/officeart/2005/8/layout/bProcess3"/>
    <dgm:cxn modelId="{0086F678-A05D-4149-B1F1-2B618BCC3DD5}" type="presOf" srcId="{8C2B1A75-575D-4A16-AF61-BCA43F8026D3}" destId="{5A30A9F3-18F0-40B9-9F6A-FAAA2DEF2B78}" srcOrd="0" destOrd="0" presId="urn:microsoft.com/office/officeart/2005/8/layout/bProcess3"/>
    <dgm:cxn modelId="{DFE25E89-C54A-415F-BD40-53BA49DDD584}" type="presOf" srcId="{8A303F70-CCCC-4205-A1E9-18760625087B}" destId="{58C77A4F-8449-4183-A9A2-A11405BAB65D}" srcOrd="0" destOrd="0" presId="urn:microsoft.com/office/officeart/2005/8/layout/bProcess3"/>
    <dgm:cxn modelId="{D4D30AA5-BEEA-4EF5-A699-62E16F45EF16}" type="presOf" srcId="{8F1BCD08-1A8A-43CA-82C9-ECDD8897888A}" destId="{D5409228-16A2-4931-8C72-327F4DD9B6AC}" srcOrd="0" destOrd="0" presId="urn:microsoft.com/office/officeart/2005/8/layout/bProcess3"/>
    <dgm:cxn modelId="{6F910FC2-6AF9-4AE7-8605-FCD546031DC7}" type="presOf" srcId="{72C8699E-F708-4F0E-A47A-E11246D38759}" destId="{25476271-92FE-4AA1-8E8B-89B6EED7F19C}" srcOrd="0" destOrd="0" presId="urn:microsoft.com/office/officeart/2005/8/layout/bProcess3"/>
    <dgm:cxn modelId="{330A6DC7-4D38-4EE9-87BA-E2D473F7BC5B}" type="presOf" srcId="{3786EF37-96C2-4842-A092-B1F41CD36580}" destId="{24920391-E961-49B3-AE9A-0C8F69188AAB}" srcOrd="0" destOrd="0" presId="urn:microsoft.com/office/officeart/2005/8/layout/bProcess3"/>
    <dgm:cxn modelId="{F1747BCD-46EE-406F-B7A2-0C67C3527872}" type="presOf" srcId="{8FB801F8-867B-4955-AB8F-8FB91FB91B2B}" destId="{CF51C43F-03D0-4A63-A99A-BC92B05A8D46}" srcOrd="1" destOrd="0" presId="urn:microsoft.com/office/officeart/2005/8/layout/bProcess3"/>
    <dgm:cxn modelId="{15455DCE-18AA-4DB0-92D4-8F4B3CBFAE51}" type="presOf" srcId="{ED34C5D2-6408-4ABE-9067-68DD73C4802D}" destId="{483E11FF-25C7-468B-84AF-AD59C9C9E9C9}" srcOrd="0" destOrd="0" presId="urn:microsoft.com/office/officeart/2005/8/layout/bProcess3"/>
    <dgm:cxn modelId="{027679D0-9B2F-48A0-A6A0-EF390DF25218}" type="presOf" srcId="{8F1BCD08-1A8A-43CA-82C9-ECDD8897888A}" destId="{624B0C55-F268-460F-ACF7-E808ED1459E3}" srcOrd="1" destOrd="0" presId="urn:microsoft.com/office/officeart/2005/8/layout/bProcess3"/>
    <dgm:cxn modelId="{A77EB3DB-C444-453A-90C2-52A6AABDFE4D}" srcId="{8A303F70-CCCC-4205-A1E9-18760625087B}" destId="{72C8699E-F708-4F0E-A47A-E11246D38759}" srcOrd="5" destOrd="0" parTransId="{DC38B759-A4AD-44E8-A924-885F9EFED778}" sibTransId="{90CACA8F-D4EC-436C-A46A-8B52EE67B87C}"/>
    <dgm:cxn modelId="{BFAD72DD-D30C-40CE-8E9B-824E686A5AD9}" srcId="{8A303F70-CCCC-4205-A1E9-18760625087B}" destId="{3786EF37-96C2-4842-A092-B1F41CD36580}" srcOrd="1" destOrd="0" parTransId="{78AF3293-CAA3-498D-951E-639235C9AD84}" sibTransId="{ED34C5D2-6408-4ABE-9067-68DD73C4802D}"/>
    <dgm:cxn modelId="{A56AACFB-DC57-4D12-BCCE-4EB7EC71F7FE}" type="presOf" srcId="{DF4F6759-EDA7-40FA-AEBC-87BB1CBD4D37}" destId="{9DDEDFCA-8BD6-4AD1-90ED-F76D47A57DDF}" srcOrd="0" destOrd="0" presId="urn:microsoft.com/office/officeart/2005/8/layout/bProcess3"/>
    <dgm:cxn modelId="{D95F6544-21C1-4F23-AE71-B929D0F29C97}" type="presParOf" srcId="{58C77A4F-8449-4183-A9A2-A11405BAB65D}" destId="{97506F3C-C506-47D0-8467-F5BC4DD90A42}" srcOrd="0" destOrd="0" presId="urn:microsoft.com/office/officeart/2005/8/layout/bProcess3"/>
    <dgm:cxn modelId="{E57AECDF-A876-4EDE-87F5-7A9AA0AF962C}" type="presParOf" srcId="{58C77A4F-8449-4183-A9A2-A11405BAB65D}" destId="{0C25A19F-0547-4D9B-84E6-9C029D6C8A52}" srcOrd="1" destOrd="0" presId="urn:microsoft.com/office/officeart/2005/8/layout/bProcess3"/>
    <dgm:cxn modelId="{531153DD-D01D-4295-8713-D24A5E66C51C}" type="presParOf" srcId="{0C25A19F-0547-4D9B-84E6-9C029D6C8A52}" destId="{32F67130-6171-4B2D-A323-9E70BDDCD589}" srcOrd="0" destOrd="0" presId="urn:microsoft.com/office/officeart/2005/8/layout/bProcess3"/>
    <dgm:cxn modelId="{A56ACA91-A6AA-44D7-B3F2-69ACF3CB66E0}" type="presParOf" srcId="{58C77A4F-8449-4183-A9A2-A11405BAB65D}" destId="{24920391-E961-49B3-AE9A-0C8F69188AAB}" srcOrd="2" destOrd="0" presId="urn:microsoft.com/office/officeart/2005/8/layout/bProcess3"/>
    <dgm:cxn modelId="{5C8F2B93-41EF-4B6A-BCA1-BF521C814D99}" type="presParOf" srcId="{58C77A4F-8449-4183-A9A2-A11405BAB65D}" destId="{483E11FF-25C7-468B-84AF-AD59C9C9E9C9}" srcOrd="3" destOrd="0" presId="urn:microsoft.com/office/officeart/2005/8/layout/bProcess3"/>
    <dgm:cxn modelId="{4D44E072-690F-424F-9F2E-3B9E83EC5B7A}" type="presParOf" srcId="{483E11FF-25C7-468B-84AF-AD59C9C9E9C9}" destId="{6A7B11AE-2FEA-4E5A-924E-884725B7CC5D}" srcOrd="0" destOrd="0" presId="urn:microsoft.com/office/officeart/2005/8/layout/bProcess3"/>
    <dgm:cxn modelId="{ABFAB84D-5B64-4802-A5E9-CA8A9333A320}" type="presParOf" srcId="{58C77A4F-8449-4183-A9A2-A11405BAB65D}" destId="{5A30A9F3-18F0-40B9-9F6A-FAAA2DEF2B78}" srcOrd="4" destOrd="0" presId="urn:microsoft.com/office/officeart/2005/8/layout/bProcess3"/>
    <dgm:cxn modelId="{3278EA33-62E5-48E9-8CA8-06831978A58C}" type="presParOf" srcId="{58C77A4F-8449-4183-A9A2-A11405BAB65D}" destId="{D5AFD6AF-25ED-4710-A2E0-193A6801DDD4}" srcOrd="5" destOrd="0" presId="urn:microsoft.com/office/officeart/2005/8/layout/bProcess3"/>
    <dgm:cxn modelId="{D68D2F8B-C6AA-4D28-8D9C-BC71EEC125C0}" type="presParOf" srcId="{D5AFD6AF-25ED-4710-A2E0-193A6801DDD4}" destId="{CF51C43F-03D0-4A63-A99A-BC92B05A8D46}" srcOrd="0" destOrd="0" presId="urn:microsoft.com/office/officeart/2005/8/layout/bProcess3"/>
    <dgm:cxn modelId="{E9E64D89-870A-463E-AAC1-A8D4C1172AD8}" type="presParOf" srcId="{58C77A4F-8449-4183-A9A2-A11405BAB65D}" destId="{9DDEDFCA-8BD6-4AD1-90ED-F76D47A57DDF}" srcOrd="6" destOrd="0" presId="urn:microsoft.com/office/officeart/2005/8/layout/bProcess3"/>
    <dgm:cxn modelId="{532AE66D-CDEC-4AA5-AC30-806EDAF2C3CA}" type="presParOf" srcId="{58C77A4F-8449-4183-A9A2-A11405BAB65D}" destId="{D5409228-16A2-4931-8C72-327F4DD9B6AC}" srcOrd="7" destOrd="0" presId="urn:microsoft.com/office/officeart/2005/8/layout/bProcess3"/>
    <dgm:cxn modelId="{8AC71533-6ECE-4E81-A05D-A72D49533E63}" type="presParOf" srcId="{D5409228-16A2-4931-8C72-327F4DD9B6AC}" destId="{624B0C55-F268-460F-ACF7-E808ED1459E3}" srcOrd="0" destOrd="0" presId="urn:microsoft.com/office/officeart/2005/8/layout/bProcess3"/>
    <dgm:cxn modelId="{3E162827-8663-4152-BB0D-288C7FED8FF3}" type="presParOf" srcId="{58C77A4F-8449-4183-A9A2-A11405BAB65D}" destId="{56D8B76D-3ED3-4AF9-B28B-352FDAB61941}" srcOrd="8" destOrd="0" presId="urn:microsoft.com/office/officeart/2005/8/layout/bProcess3"/>
    <dgm:cxn modelId="{D3FD64F5-1EB0-402F-B5F0-9E151A6B5272}" type="presParOf" srcId="{58C77A4F-8449-4183-A9A2-A11405BAB65D}" destId="{E68CF25B-980B-4678-97AA-853D06565BA1}" srcOrd="9" destOrd="0" presId="urn:microsoft.com/office/officeart/2005/8/layout/bProcess3"/>
    <dgm:cxn modelId="{E57AD42A-B024-42BD-BF64-90613D4043E7}" type="presParOf" srcId="{E68CF25B-980B-4678-97AA-853D06565BA1}" destId="{C7AB4399-D881-4324-8F7D-74D5CF2FBD81}" srcOrd="0" destOrd="0" presId="urn:microsoft.com/office/officeart/2005/8/layout/bProcess3"/>
    <dgm:cxn modelId="{DFD95FB6-1DB4-477B-91A1-B853C97ED0D5}" type="presParOf" srcId="{58C77A4F-8449-4183-A9A2-A11405BAB65D}" destId="{25476271-92FE-4AA1-8E8B-89B6EED7F19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03F70-CCCC-4205-A1E9-18760625087B}" type="doc">
      <dgm:prSet loTypeId="urn:microsoft.com/office/officeart/2005/8/layout/bProcess3" loCatId="process" qsTypeId="urn:microsoft.com/office/officeart/2005/8/quickstyle/3d3" qsCatId="3D" csTypeId="urn:microsoft.com/office/officeart/2005/8/colors/accent0_1" csCatId="mainScheme" phldr="1"/>
      <dgm:spPr/>
      <dgm:t>
        <a:bodyPr/>
        <a:lstStyle/>
        <a:p>
          <a:endParaRPr lang="en-US"/>
        </a:p>
      </dgm:t>
    </dgm:pt>
    <dgm:pt modelId="{80D0B3AC-52E1-4747-849D-B6FF4BE6F76A}">
      <dgm:prSet phldrT="[Text]" custT="1"/>
      <dgm:spPr/>
      <dgm:t>
        <a:bodyPr/>
        <a:lstStyle/>
        <a:p>
          <a:r>
            <a:rPr lang="en-US" sz="2400" dirty="0"/>
            <a:t>BALBAN DYNASTY</a:t>
          </a:r>
        </a:p>
        <a:p>
          <a:r>
            <a:rPr lang="en-US" sz="2400" dirty="0"/>
            <a:t>1281-1324 AD</a:t>
          </a:r>
        </a:p>
      </dgm:t>
    </dgm:pt>
    <dgm:pt modelId="{F1AD49EF-5E59-4103-8793-F65B46E05229}" type="parTrans" cxnId="{80892E1E-D4DD-4D6A-A479-A07A7839707C}">
      <dgm:prSet/>
      <dgm:spPr/>
      <dgm:t>
        <a:bodyPr/>
        <a:lstStyle/>
        <a:p>
          <a:endParaRPr lang="en-US"/>
        </a:p>
      </dgm:t>
    </dgm:pt>
    <dgm:pt modelId="{F4F43281-5F7E-446B-9EA1-5BA70606CC62}" type="sibTrans" cxnId="{80892E1E-D4DD-4D6A-A479-A07A7839707C}">
      <dgm:prSet/>
      <dgm:spPr/>
      <dgm:t>
        <a:bodyPr/>
        <a:lstStyle/>
        <a:p>
          <a:endParaRPr lang="en-US"/>
        </a:p>
      </dgm:t>
    </dgm:pt>
    <dgm:pt modelId="{3786EF37-96C2-4842-A092-B1F41CD36580}">
      <dgm:prSet phldrT="[Text]"/>
      <dgm:spPr/>
      <dgm:t>
        <a:bodyPr/>
        <a:lstStyle/>
        <a:p>
          <a:r>
            <a:rPr lang="en-US" dirty="0" err="1"/>
            <a:t>Ilyas</a:t>
          </a:r>
          <a:r>
            <a:rPr lang="en-US" dirty="0"/>
            <a:t> </a:t>
          </a:r>
          <a:r>
            <a:rPr lang="en-US" dirty="0" err="1"/>
            <a:t>Shahi</a:t>
          </a:r>
          <a:r>
            <a:rPr lang="en-US" dirty="0"/>
            <a:t> Dynasty</a:t>
          </a:r>
        </a:p>
        <a:p>
          <a:r>
            <a:rPr lang="en-US" dirty="0"/>
            <a:t>1342-1414</a:t>
          </a:r>
        </a:p>
      </dgm:t>
    </dgm:pt>
    <dgm:pt modelId="{78AF3293-CAA3-498D-951E-639235C9AD84}" type="parTrans" cxnId="{BFAD72DD-D30C-40CE-8E9B-824E686A5AD9}">
      <dgm:prSet/>
      <dgm:spPr/>
      <dgm:t>
        <a:bodyPr/>
        <a:lstStyle/>
        <a:p>
          <a:endParaRPr lang="en-US"/>
        </a:p>
      </dgm:t>
    </dgm:pt>
    <dgm:pt modelId="{ED34C5D2-6408-4ABE-9067-68DD73C4802D}" type="sibTrans" cxnId="{BFAD72DD-D30C-40CE-8E9B-824E686A5AD9}">
      <dgm:prSet/>
      <dgm:spPr/>
      <dgm:t>
        <a:bodyPr/>
        <a:lstStyle/>
        <a:p>
          <a:endParaRPr lang="en-US"/>
        </a:p>
      </dgm:t>
    </dgm:pt>
    <dgm:pt modelId="{8C2B1A75-575D-4A16-AF61-BCA43F8026D3}">
      <dgm:prSet phldrT="[Text]"/>
      <dgm:spPr/>
      <dgm:t>
        <a:bodyPr/>
        <a:lstStyle/>
        <a:p>
          <a:r>
            <a:rPr lang="en-US" dirty="0"/>
            <a:t>House</a:t>
          </a:r>
          <a:r>
            <a:rPr lang="en-US" baseline="0" dirty="0"/>
            <a:t> of Raja </a:t>
          </a:r>
          <a:r>
            <a:rPr lang="en-US" baseline="0" dirty="0" err="1"/>
            <a:t>Ganesha</a:t>
          </a:r>
          <a:endParaRPr lang="en-US" baseline="0" dirty="0"/>
        </a:p>
        <a:p>
          <a:r>
            <a:rPr lang="en-US" baseline="0" dirty="0"/>
            <a:t>1414-1435</a:t>
          </a:r>
          <a:endParaRPr lang="en-US" dirty="0"/>
        </a:p>
      </dgm:t>
    </dgm:pt>
    <dgm:pt modelId="{F18EC696-541D-4161-9190-942F51B82075}" type="parTrans" cxnId="{74118A5E-51C2-4B6C-914D-86E8B0731C91}">
      <dgm:prSet/>
      <dgm:spPr/>
      <dgm:t>
        <a:bodyPr/>
        <a:lstStyle/>
        <a:p>
          <a:endParaRPr lang="en-US"/>
        </a:p>
      </dgm:t>
    </dgm:pt>
    <dgm:pt modelId="{8FB801F8-867B-4955-AB8F-8FB91FB91B2B}" type="sibTrans" cxnId="{74118A5E-51C2-4B6C-914D-86E8B0731C91}">
      <dgm:prSet/>
      <dgm:spPr/>
      <dgm:t>
        <a:bodyPr/>
        <a:lstStyle/>
        <a:p>
          <a:endParaRPr lang="en-US"/>
        </a:p>
      </dgm:t>
    </dgm:pt>
    <dgm:pt modelId="{DF4F6759-EDA7-40FA-AEBC-87BB1CBD4D37}">
      <dgm:prSet phldrT="[Text]"/>
      <dgm:spPr/>
      <dgm:t>
        <a:bodyPr/>
        <a:lstStyle/>
        <a:p>
          <a:r>
            <a:rPr lang="en-US" dirty="0" err="1"/>
            <a:t>Hussian</a:t>
          </a:r>
          <a:r>
            <a:rPr lang="en-US" dirty="0"/>
            <a:t> </a:t>
          </a:r>
          <a:r>
            <a:rPr lang="en-US" dirty="0" err="1"/>
            <a:t>Shahi</a:t>
          </a:r>
          <a:r>
            <a:rPr lang="en-US" dirty="0"/>
            <a:t> Dynasty</a:t>
          </a:r>
        </a:p>
        <a:p>
          <a:r>
            <a:rPr lang="en-US" dirty="0"/>
            <a:t>(1494-1538 AD)</a:t>
          </a:r>
        </a:p>
      </dgm:t>
    </dgm:pt>
    <dgm:pt modelId="{006D0130-9CB7-4644-8203-8E0E7F3B4FF8}" type="parTrans" cxnId="{301A3435-A9B3-44DA-AF44-5F43345C1610}">
      <dgm:prSet/>
      <dgm:spPr/>
      <dgm:t>
        <a:bodyPr/>
        <a:lstStyle/>
        <a:p>
          <a:endParaRPr lang="en-US"/>
        </a:p>
      </dgm:t>
    </dgm:pt>
    <dgm:pt modelId="{8F1BCD08-1A8A-43CA-82C9-ECDD8897888A}" type="sibTrans" cxnId="{301A3435-A9B3-44DA-AF44-5F43345C1610}">
      <dgm:prSet/>
      <dgm:spPr/>
      <dgm:t>
        <a:bodyPr/>
        <a:lstStyle/>
        <a:p>
          <a:endParaRPr lang="en-US"/>
        </a:p>
      </dgm:t>
    </dgm:pt>
    <dgm:pt modelId="{1E412A31-0CD5-4261-8F9D-95D264CC78E2}">
      <dgm:prSet phldrT="[Text]" custT="1"/>
      <dgm:spPr/>
      <dgm:t>
        <a:bodyPr/>
        <a:lstStyle/>
        <a:p>
          <a:r>
            <a:rPr lang="en-US" sz="1800" dirty="0" err="1"/>
            <a:t>Habshi</a:t>
          </a:r>
          <a:r>
            <a:rPr lang="en-US" sz="1800" dirty="0"/>
            <a:t> Rule in Bengal</a:t>
          </a:r>
        </a:p>
        <a:p>
          <a:r>
            <a:rPr lang="en-US" sz="1800" dirty="0"/>
            <a:t>1487-1494 AD</a:t>
          </a:r>
        </a:p>
      </dgm:t>
    </dgm:pt>
    <dgm:pt modelId="{DF43E076-E485-4816-845D-330DF833FBDC}" type="parTrans" cxnId="{F283C525-4ACB-499F-B371-02A4CE7C5244}">
      <dgm:prSet/>
      <dgm:spPr/>
      <dgm:t>
        <a:bodyPr/>
        <a:lstStyle/>
        <a:p>
          <a:endParaRPr lang="en-US"/>
        </a:p>
      </dgm:t>
    </dgm:pt>
    <dgm:pt modelId="{D6EDF635-3D1A-4106-8477-286F65CA3959}" type="sibTrans" cxnId="{F283C525-4ACB-499F-B371-02A4CE7C5244}">
      <dgm:prSet/>
      <dgm:spPr/>
      <dgm:t>
        <a:bodyPr/>
        <a:lstStyle/>
        <a:p>
          <a:endParaRPr lang="en-US"/>
        </a:p>
      </dgm:t>
    </dgm:pt>
    <dgm:pt modelId="{72C8699E-F708-4F0E-A47A-E11246D38759}">
      <dgm:prSet phldrT="[Text]"/>
      <dgm:spPr/>
      <dgm:t>
        <a:bodyPr/>
        <a:lstStyle/>
        <a:p>
          <a:r>
            <a:rPr lang="en-US" dirty="0"/>
            <a:t>Restored</a:t>
          </a:r>
          <a:r>
            <a:rPr lang="en-US" baseline="0" dirty="0"/>
            <a:t> </a:t>
          </a:r>
          <a:r>
            <a:rPr lang="en-US" baseline="0" dirty="0" err="1"/>
            <a:t>Ilyas</a:t>
          </a:r>
          <a:r>
            <a:rPr lang="en-US" baseline="0" dirty="0"/>
            <a:t> </a:t>
          </a:r>
          <a:r>
            <a:rPr lang="en-US" baseline="0" dirty="0" err="1"/>
            <a:t>Shahi</a:t>
          </a:r>
          <a:r>
            <a:rPr lang="en-US" baseline="0" dirty="0"/>
            <a:t> Dynasty</a:t>
          </a:r>
        </a:p>
        <a:p>
          <a:r>
            <a:rPr lang="en-US" baseline="0" dirty="0"/>
            <a:t>1435-1487 AD</a:t>
          </a:r>
          <a:endParaRPr lang="en-US" dirty="0"/>
        </a:p>
      </dgm:t>
    </dgm:pt>
    <dgm:pt modelId="{DC38B759-A4AD-44E8-A924-885F9EFED778}" type="parTrans" cxnId="{A77EB3DB-C444-453A-90C2-52A6AABDFE4D}">
      <dgm:prSet/>
      <dgm:spPr/>
      <dgm:t>
        <a:bodyPr/>
        <a:lstStyle/>
        <a:p>
          <a:endParaRPr lang="en-US"/>
        </a:p>
      </dgm:t>
    </dgm:pt>
    <dgm:pt modelId="{90CACA8F-D4EC-436C-A46A-8B52EE67B87C}" type="sibTrans" cxnId="{A77EB3DB-C444-453A-90C2-52A6AABDFE4D}">
      <dgm:prSet/>
      <dgm:spPr/>
      <dgm:t>
        <a:bodyPr/>
        <a:lstStyle/>
        <a:p>
          <a:endParaRPr lang="en-US"/>
        </a:p>
      </dgm:t>
    </dgm:pt>
    <dgm:pt modelId="{43A1F4DF-44D2-453B-8F33-435AF731354D}" type="pres">
      <dgm:prSet presAssocID="{8A303F70-CCCC-4205-A1E9-18760625087B}" presName="Name0" presStyleCnt="0">
        <dgm:presLayoutVars>
          <dgm:dir/>
          <dgm:resizeHandles val="exact"/>
        </dgm:presLayoutVars>
      </dgm:prSet>
      <dgm:spPr/>
    </dgm:pt>
    <dgm:pt modelId="{97969FFE-BD77-4BFE-A889-B91D6C56694A}" type="pres">
      <dgm:prSet presAssocID="{80D0B3AC-52E1-4747-849D-B6FF4BE6F76A}" presName="node" presStyleLbl="node1" presStyleIdx="0" presStyleCnt="6">
        <dgm:presLayoutVars>
          <dgm:bulletEnabled val="1"/>
        </dgm:presLayoutVars>
      </dgm:prSet>
      <dgm:spPr/>
    </dgm:pt>
    <dgm:pt modelId="{B0DEB00F-22F6-444B-9487-3E100A9CCC51}" type="pres">
      <dgm:prSet presAssocID="{F4F43281-5F7E-446B-9EA1-5BA70606CC62}" presName="sibTrans" presStyleLbl="sibTrans1D1" presStyleIdx="0" presStyleCnt="5"/>
      <dgm:spPr/>
    </dgm:pt>
    <dgm:pt modelId="{E4855357-66DF-4EC0-9BE4-F4B7B8DF6CC0}" type="pres">
      <dgm:prSet presAssocID="{F4F43281-5F7E-446B-9EA1-5BA70606CC62}" presName="connectorText" presStyleLbl="sibTrans1D1" presStyleIdx="0" presStyleCnt="5"/>
      <dgm:spPr/>
    </dgm:pt>
    <dgm:pt modelId="{2301457A-8CB1-4722-A4AE-8ADA6413CC05}" type="pres">
      <dgm:prSet presAssocID="{3786EF37-96C2-4842-A092-B1F41CD36580}" presName="node" presStyleLbl="node1" presStyleIdx="1" presStyleCnt="6">
        <dgm:presLayoutVars>
          <dgm:bulletEnabled val="1"/>
        </dgm:presLayoutVars>
      </dgm:prSet>
      <dgm:spPr/>
    </dgm:pt>
    <dgm:pt modelId="{9201C5AF-E152-40EA-A179-9BF1295C7730}" type="pres">
      <dgm:prSet presAssocID="{ED34C5D2-6408-4ABE-9067-68DD73C4802D}" presName="sibTrans" presStyleLbl="sibTrans1D1" presStyleIdx="1" presStyleCnt="5"/>
      <dgm:spPr/>
    </dgm:pt>
    <dgm:pt modelId="{A4BD3041-7E0B-4D33-B800-FD8CEE0BAECF}" type="pres">
      <dgm:prSet presAssocID="{ED34C5D2-6408-4ABE-9067-68DD73C4802D}" presName="connectorText" presStyleLbl="sibTrans1D1" presStyleIdx="1" presStyleCnt="5"/>
      <dgm:spPr/>
    </dgm:pt>
    <dgm:pt modelId="{85E8D080-3037-41E1-BB74-B2E92361A5CC}" type="pres">
      <dgm:prSet presAssocID="{8C2B1A75-575D-4A16-AF61-BCA43F8026D3}" presName="node" presStyleLbl="node1" presStyleIdx="2" presStyleCnt="6">
        <dgm:presLayoutVars>
          <dgm:bulletEnabled val="1"/>
        </dgm:presLayoutVars>
      </dgm:prSet>
      <dgm:spPr/>
    </dgm:pt>
    <dgm:pt modelId="{5AF72B33-E12B-49EB-AB6B-CDDDBD4679F0}" type="pres">
      <dgm:prSet presAssocID="{8FB801F8-867B-4955-AB8F-8FB91FB91B2B}" presName="sibTrans" presStyleLbl="sibTrans1D1" presStyleIdx="2" presStyleCnt="5"/>
      <dgm:spPr/>
    </dgm:pt>
    <dgm:pt modelId="{AFFD3F12-3DA5-40BC-BB95-277A8EBD2320}" type="pres">
      <dgm:prSet presAssocID="{8FB801F8-867B-4955-AB8F-8FB91FB91B2B}" presName="connectorText" presStyleLbl="sibTrans1D1" presStyleIdx="2" presStyleCnt="5"/>
      <dgm:spPr/>
    </dgm:pt>
    <dgm:pt modelId="{95B4359E-ACC8-4FF4-BA8D-1B202E2A8D12}" type="pres">
      <dgm:prSet presAssocID="{DF4F6759-EDA7-40FA-AEBC-87BB1CBD4D37}" presName="node" presStyleLbl="node1" presStyleIdx="3" presStyleCnt="6">
        <dgm:presLayoutVars>
          <dgm:bulletEnabled val="1"/>
        </dgm:presLayoutVars>
      </dgm:prSet>
      <dgm:spPr/>
    </dgm:pt>
    <dgm:pt modelId="{1DF94FEC-8D28-4F52-A4D1-FB30F23326CE}" type="pres">
      <dgm:prSet presAssocID="{8F1BCD08-1A8A-43CA-82C9-ECDD8897888A}" presName="sibTrans" presStyleLbl="sibTrans1D1" presStyleIdx="3" presStyleCnt="5"/>
      <dgm:spPr/>
    </dgm:pt>
    <dgm:pt modelId="{5B37C0D3-D75D-433A-88D9-8CF3ABA40402}" type="pres">
      <dgm:prSet presAssocID="{8F1BCD08-1A8A-43CA-82C9-ECDD8897888A}" presName="connectorText" presStyleLbl="sibTrans1D1" presStyleIdx="3" presStyleCnt="5"/>
      <dgm:spPr/>
    </dgm:pt>
    <dgm:pt modelId="{E30FC6D5-8D4A-4EF7-9012-18F371A66AEF}" type="pres">
      <dgm:prSet presAssocID="{1E412A31-0CD5-4261-8F9D-95D264CC78E2}" presName="node" presStyleLbl="node1" presStyleIdx="4" presStyleCnt="6">
        <dgm:presLayoutVars>
          <dgm:bulletEnabled val="1"/>
        </dgm:presLayoutVars>
      </dgm:prSet>
      <dgm:spPr/>
    </dgm:pt>
    <dgm:pt modelId="{4154D529-9A9F-4030-B57D-762ADC9D1423}" type="pres">
      <dgm:prSet presAssocID="{D6EDF635-3D1A-4106-8477-286F65CA3959}" presName="sibTrans" presStyleLbl="sibTrans1D1" presStyleIdx="4" presStyleCnt="5"/>
      <dgm:spPr/>
    </dgm:pt>
    <dgm:pt modelId="{30DC50CD-B059-4C2E-B509-F85D676E6EEB}" type="pres">
      <dgm:prSet presAssocID="{D6EDF635-3D1A-4106-8477-286F65CA3959}" presName="connectorText" presStyleLbl="sibTrans1D1" presStyleIdx="4" presStyleCnt="5"/>
      <dgm:spPr/>
    </dgm:pt>
    <dgm:pt modelId="{85F2DA70-E170-462E-B07D-7217030688EB}" type="pres">
      <dgm:prSet presAssocID="{72C8699E-F708-4F0E-A47A-E11246D38759}" presName="node" presStyleLbl="node1" presStyleIdx="5" presStyleCnt="6">
        <dgm:presLayoutVars>
          <dgm:bulletEnabled val="1"/>
        </dgm:presLayoutVars>
      </dgm:prSet>
      <dgm:spPr/>
    </dgm:pt>
  </dgm:ptLst>
  <dgm:cxnLst>
    <dgm:cxn modelId="{67786A03-4290-4C3E-8448-7F398031DD20}" type="presOf" srcId="{3786EF37-96C2-4842-A092-B1F41CD36580}" destId="{2301457A-8CB1-4722-A4AE-8ADA6413CC05}" srcOrd="0" destOrd="0" presId="urn:microsoft.com/office/officeart/2005/8/layout/bProcess3"/>
    <dgm:cxn modelId="{18D4F607-BA2F-4388-AF53-A8F53ACED74A}" type="presOf" srcId="{8C2B1A75-575D-4A16-AF61-BCA43F8026D3}" destId="{85E8D080-3037-41E1-BB74-B2E92361A5CC}" srcOrd="0" destOrd="0" presId="urn:microsoft.com/office/officeart/2005/8/layout/bProcess3"/>
    <dgm:cxn modelId="{80892E1E-D4DD-4D6A-A479-A07A7839707C}" srcId="{8A303F70-CCCC-4205-A1E9-18760625087B}" destId="{80D0B3AC-52E1-4747-849D-B6FF4BE6F76A}" srcOrd="0" destOrd="0" parTransId="{F1AD49EF-5E59-4103-8793-F65B46E05229}" sibTransId="{F4F43281-5F7E-446B-9EA1-5BA70606CC62}"/>
    <dgm:cxn modelId="{61B4921F-AA46-4FC8-A0D1-3A691216FCDA}" type="presOf" srcId="{ED34C5D2-6408-4ABE-9067-68DD73C4802D}" destId="{9201C5AF-E152-40EA-A179-9BF1295C7730}" srcOrd="0" destOrd="0" presId="urn:microsoft.com/office/officeart/2005/8/layout/bProcess3"/>
    <dgm:cxn modelId="{F283C525-4ACB-499F-B371-02A4CE7C5244}" srcId="{8A303F70-CCCC-4205-A1E9-18760625087B}" destId="{1E412A31-0CD5-4261-8F9D-95D264CC78E2}" srcOrd="4" destOrd="0" parTransId="{DF43E076-E485-4816-845D-330DF833FBDC}" sibTransId="{D6EDF635-3D1A-4106-8477-286F65CA3959}"/>
    <dgm:cxn modelId="{E439302A-BC49-4DDC-BDB3-1D23CC936015}" type="presOf" srcId="{1E412A31-0CD5-4261-8F9D-95D264CC78E2}" destId="{E30FC6D5-8D4A-4EF7-9012-18F371A66AEF}" srcOrd="0" destOrd="0" presId="urn:microsoft.com/office/officeart/2005/8/layout/bProcess3"/>
    <dgm:cxn modelId="{831C632D-3214-4E9D-A312-6D621C827C3A}" type="presOf" srcId="{DF4F6759-EDA7-40FA-AEBC-87BB1CBD4D37}" destId="{95B4359E-ACC8-4FF4-BA8D-1B202E2A8D12}" srcOrd="0" destOrd="0" presId="urn:microsoft.com/office/officeart/2005/8/layout/bProcess3"/>
    <dgm:cxn modelId="{0E57BB2F-C322-449F-BA72-C9CFB2B1900B}" type="presOf" srcId="{F4F43281-5F7E-446B-9EA1-5BA70606CC62}" destId="{B0DEB00F-22F6-444B-9487-3E100A9CCC51}" srcOrd="0" destOrd="0" presId="urn:microsoft.com/office/officeart/2005/8/layout/bProcess3"/>
    <dgm:cxn modelId="{03DA3031-F5BF-4419-B99F-A3E6CF543829}" type="presOf" srcId="{8F1BCD08-1A8A-43CA-82C9-ECDD8897888A}" destId="{1DF94FEC-8D28-4F52-A4D1-FB30F23326CE}" srcOrd="0" destOrd="0" presId="urn:microsoft.com/office/officeart/2005/8/layout/bProcess3"/>
    <dgm:cxn modelId="{301A3435-A9B3-44DA-AF44-5F43345C1610}" srcId="{8A303F70-CCCC-4205-A1E9-18760625087B}" destId="{DF4F6759-EDA7-40FA-AEBC-87BB1CBD4D37}" srcOrd="3" destOrd="0" parTransId="{006D0130-9CB7-4644-8203-8E0E7F3B4FF8}" sibTransId="{8F1BCD08-1A8A-43CA-82C9-ECDD8897888A}"/>
    <dgm:cxn modelId="{5DDDF940-B168-4DA2-97B3-FA9C678BCD98}" type="presOf" srcId="{72C8699E-F708-4F0E-A47A-E11246D38759}" destId="{85F2DA70-E170-462E-B07D-7217030688EB}" srcOrd="0" destOrd="0" presId="urn:microsoft.com/office/officeart/2005/8/layout/bProcess3"/>
    <dgm:cxn modelId="{74DBC75C-85BB-4D36-8F8D-C0346EC3EFC6}" type="presOf" srcId="{8A303F70-CCCC-4205-A1E9-18760625087B}" destId="{43A1F4DF-44D2-453B-8F33-435AF731354D}" srcOrd="0" destOrd="0" presId="urn:microsoft.com/office/officeart/2005/8/layout/bProcess3"/>
    <dgm:cxn modelId="{74118A5E-51C2-4B6C-914D-86E8B0731C91}" srcId="{8A303F70-CCCC-4205-A1E9-18760625087B}" destId="{8C2B1A75-575D-4A16-AF61-BCA43F8026D3}" srcOrd="2" destOrd="0" parTransId="{F18EC696-541D-4161-9190-942F51B82075}" sibTransId="{8FB801F8-867B-4955-AB8F-8FB91FB91B2B}"/>
    <dgm:cxn modelId="{BBB0448F-28BD-4FA2-87E1-CB2387457632}" type="presOf" srcId="{F4F43281-5F7E-446B-9EA1-5BA70606CC62}" destId="{E4855357-66DF-4EC0-9BE4-F4B7B8DF6CC0}" srcOrd="1" destOrd="0" presId="urn:microsoft.com/office/officeart/2005/8/layout/bProcess3"/>
    <dgm:cxn modelId="{A77EB3DB-C444-453A-90C2-52A6AABDFE4D}" srcId="{8A303F70-CCCC-4205-A1E9-18760625087B}" destId="{72C8699E-F708-4F0E-A47A-E11246D38759}" srcOrd="5" destOrd="0" parTransId="{DC38B759-A4AD-44E8-A924-885F9EFED778}" sibTransId="{90CACA8F-D4EC-436C-A46A-8B52EE67B87C}"/>
    <dgm:cxn modelId="{BFAD72DD-D30C-40CE-8E9B-824E686A5AD9}" srcId="{8A303F70-CCCC-4205-A1E9-18760625087B}" destId="{3786EF37-96C2-4842-A092-B1F41CD36580}" srcOrd="1" destOrd="0" parTransId="{78AF3293-CAA3-498D-951E-639235C9AD84}" sibTransId="{ED34C5D2-6408-4ABE-9067-68DD73C4802D}"/>
    <dgm:cxn modelId="{828856E2-19FD-4C36-97FF-AB74C99B8D0C}" type="presOf" srcId="{D6EDF635-3D1A-4106-8477-286F65CA3959}" destId="{4154D529-9A9F-4030-B57D-762ADC9D1423}" srcOrd="0" destOrd="0" presId="urn:microsoft.com/office/officeart/2005/8/layout/bProcess3"/>
    <dgm:cxn modelId="{8ED39DE5-1426-46F2-897D-DC5BD3FF9E55}" type="presOf" srcId="{D6EDF635-3D1A-4106-8477-286F65CA3959}" destId="{30DC50CD-B059-4C2E-B509-F85D676E6EEB}" srcOrd="1" destOrd="0" presId="urn:microsoft.com/office/officeart/2005/8/layout/bProcess3"/>
    <dgm:cxn modelId="{5D150DE8-7AAB-4050-9246-14E229FD95D9}" type="presOf" srcId="{80D0B3AC-52E1-4747-849D-B6FF4BE6F76A}" destId="{97969FFE-BD77-4BFE-A889-B91D6C56694A}" srcOrd="0" destOrd="0" presId="urn:microsoft.com/office/officeart/2005/8/layout/bProcess3"/>
    <dgm:cxn modelId="{169185EA-300D-49F1-B6A8-9A58E225F32E}" type="presOf" srcId="{ED34C5D2-6408-4ABE-9067-68DD73C4802D}" destId="{A4BD3041-7E0B-4D33-B800-FD8CEE0BAECF}" srcOrd="1" destOrd="0" presId="urn:microsoft.com/office/officeart/2005/8/layout/bProcess3"/>
    <dgm:cxn modelId="{33AC28EE-6691-426D-A129-97A68A3E65EE}" type="presOf" srcId="{8FB801F8-867B-4955-AB8F-8FB91FB91B2B}" destId="{5AF72B33-E12B-49EB-AB6B-CDDDBD4679F0}" srcOrd="0" destOrd="0" presId="urn:microsoft.com/office/officeart/2005/8/layout/bProcess3"/>
    <dgm:cxn modelId="{9F7872F3-AA70-4801-B683-2D2BAC6DC67B}" type="presOf" srcId="{8FB801F8-867B-4955-AB8F-8FB91FB91B2B}" destId="{AFFD3F12-3DA5-40BC-BB95-277A8EBD2320}" srcOrd="1" destOrd="0" presId="urn:microsoft.com/office/officeart/2005/8/layout/bProcess3"/>
    <dgm:cxn modelId="{74B89EF4-4438-41B0-AF7C-50BC9B92A835}" type="presOf" srcId="{8F1BCD08-1A8A-43CA-82C9-ECDD8897888A}" destId="{5B37C0D3-D75D-433A-88D9-8CF3ABA40402}" srcOrd="1" destOrd="0" presId="urn:microsoft.com/office/officeart/2005/8/layout/bProcess3"/>
    <dgm:cxn modelId="{5AD85267-788D-45A9-BD1B-CE880138CA97}" type="presParOf" srcId="{43A1F4DF-44D2-453B-8F33-435AF731354D}" destId="{97969FFE-BD77-4BFE-A889-B91D6C56694A}" srcOrd="0" destOrd="0" presId="urn:microsoft.com/office/officeart/2005/8/layout/bProcess3"/>
    <dgm:cxn modelId="{A5ED50F3-FCDA-4F8B-8FA6-59C0D81A2F32}" type="presParOf" srcId="{43A1F4DF-44D2-453B-8F33-435AF731354D}" destId="{B0DEB00F-22F6-444B-9487-3E100A9CCC51}" srcOrd="1" destOrd="0" presId="urn:microsoft.com/office/officeart/2005/8/layout/bProcess3"/>
    <dgm:cxn modelId="{1C5F7DF3-B943-46D5-B605-E31BE11AA2D6}" type="presParOf" srcId="{B0DEB00F-22F6-444B-9487-3E100A9CCC51}" destId="{E4855357-66DF-4EC0-9BE4-F4B7B8DF6CC0}" srcOrd="0" destOrd="0" presId="urn:microsoft.com/office/officeart/2005/8/layout/bProcess3"/>
    <dgm:cxn modelId="{563E4E25-B29C-4246-905F-D3950FCEF832}" type="presParOf" srcId="{43A1F4DF-44D2-453B-8F33-435AF731354D}" destId="{2301457A-8CB1-4722-A4AE-8ADA6413CC05}" srcOrd="2" destOrd="0" presId="urn:microsoft.com/office/officeart/2005/8/layout/bProcess3"/>
    <dgm:cxn modelId="{47DF6BEA-18A8-4C70-AC86-01427EC668FE}" type="presParOf" srcId="{43A1F4DF-44D2-453B-8F33-435AF731354D}" destId="{9201C5AF-E152-40EA-A179-9BF1295C7730}" srcOrd="3" destOrd="0" presId="urn:microsoft.com/office/officeart/2005/8/layout/bProcess3"/>
    <dgm:cxn modelId="{35EDF269-0CDD-4137-8523-883CA99E5615}" type="presParOf" srcId="{9201C5AF-E152-40EA-A179-9BF1295C7730}" destId="{A4BD3041-7E0B-4D33-B800-FD8CEE0BAECF}" srcOrd="0" destOrd="0" presId="urn:microsoft.com/office/officeart/2005/8/layout/bProcess3"/>
    <dgm:cxn modelId="{94C23F25-A5A3-4285-ADF6-E9981B6C0F9E}" type="presParOf" srcId="{43A1F4DF-44D2-453B-8F33-435AF731354D}" destId="{85E8D080-3037-41E1-BB74-B2E92361A5CC}" srcOrd="4" destOrd="0" presId="urn:microsoft.com/office/officeart/2005/8/layout/bProcess3"/>
    <dgm:cxn modelId="{6B7EC419-493F-4158-AE76-33790A959801}" type="presParOf" srcId="{43A1F4DF-44D2-453B-8F33-435AF731354D}" destId="{5AF72B33-E12B-49EB-AB6B-CDDDBD4679F0}" srcOrd="5" destOrd="0" presId="urn:microsoft.com/office/officeart/2005/8/layout/bProcess3"/>
    <dgm:cxn modelId="{3AA6F4F3-DB95-4B73-B724-E6F60C6FE708}" type="presParOf" srcId="{5AF72B33-E12B-49EB-AB6B-CDDDBD4679F0}" destId="{AFFD3F12-3DA5-40BC-BB95-277A8EBD2320}" srcOrd="0" destOrd="0" presId="urn:microsoft.com/office/officeart/2005/8/layout/bProcess3"/>
    <dgm:cxn modelId="{E714E542-F7EA-4D41-B07E-5606B4573B10}" type="presParOf" srcId="{43A1F4DF-44D2-453B-8F33-435AF731354D}" destId="{95B4359E-ACC8-4FF4-BA8D-1B202E2A8D12}" srcOrd="6" destOrd="0" presId="urn:microsoft.com/office/officeart/2005/8/layout/bProcess3"/>
    <dgm:cxn modelId="{DB0E9766-CFB0-4180-A543-2BF9FD1A95F9}" type="presParOf" srcId="{43A1F4DF-44D2-453B-8F33-435AF731354D}" destId="{1DF94FEC-8D28-4F52-A4D1-FB30F23326CE}" srcOrd="7" destOrd="0" presId="urn:microsoft.com/office/officeart/2005/8/layout/bProcess3"/>
    <dgm:cxn modelId="{4594FBF4-759E-47E4-BE67-F9DF2DC2669A}" type="presParOf" srcId="{1DF94FEC-8D28-4F52-A4D1-FB30F23326CE}" destId="{5B37C0D3-D75D-433A-88D9-8CF3ABA40402}" srcOrd="0" destOrd="0" presId="urn:microsoft.com/office/officeart/2005/8/layout/bProcess3"/>
    <dgm:cxn modelId="{E4BE9C42-6566-45C7-BAA3-865D16BA8D92}" type="presParOf" srcId="{43A1F4DF-44D2-453B-8F33-435AF731354D}" destId="{E30FC6D5-8D4A-4EF7-9012-18F371A66AEF}" srcOrd="8" destOrd="0" presId="urn:microsoft.com/office/officeart/2005/8/layout/bProcess3"/>
    <dgm:cxn modelId="{065A3DB2-FAE5-44E6-9B25-E41703A8BEC9}" type="presParOf" srcId="{43A1F4DF-44D2-453B-8F33-435AF731354D}" destId="{4154D529-9A9F-4030-B57D-762ADC9D1423}" srcOrd="9" destOrd="0" presId="urn:microsoft.com/office/officeart/2005/8/layout/bProcess3"/>
    <dgm:cxn modelId="{59DD9587-ACDA-45CC-A17E-429951A4D0CD}" type="presParOf" srcId="{4154D529-9A9F-4030-B57D-762ADC9D1423}" destId="{30DC50CD-B059-4C2E-B509-F85D676E6EEB}" srcOrd="0" destOrd="0" presId="urn:microsoft.com/office/officeart/2005/8/layout/bProcess3"/>
    <dgm:cxn modelId="{F3B19831-7316-431C-A5A4-844DC6D92EAF}" type="presParOf" srcId="{43A1F4DF-44D2-453B-8F33-435AF731354D}" destId="{85F2DA70-E170-462E-B07D-7217030688EB}"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F3DFA3-6EC8-4874-8FBC-BCBF35AB866A}" type="doc">
      <dgm:prSet loTypeId="urn:microsoft.com/office/officeart/2005/8/layout/arrow2" loCatId="process" qsTypeId="urn:microsoft.com/office/officeart/2005/8/quickstyle/3d3" qsCatId="3D" csTypeId="urn:microsoft.com/office/officeart/2005/8/colors/colorful1#1" csCatId="colorful" phldr="1"/>
      <dgm:spPr/>
    </dgm:pt>
    <dgm:pt modelId="{F49087E0-1A77-44D1-A004-C8C87A55FCC9}">
      <dgm:prSet phldrT="[Text]"/>
      <dgm:spPr/>
      <dgm:t>
        <a:bodyPr/>
        <a:lstStyle/>
        <a:p>
          <a:r>
            <a:rPr lang="en-US" dirty="0" err="1"/>
            <a:t>Suri</a:t>
          </a:r>
          <a:r>
            <a:rPr lang="en-US" dirty="0"/>
            <a:t> Empire</a:t>
          </a:r>
        </a:p>
        <a:p>
          <a:r>
            <a:rPr lang="en-US" dirty="0"/>
            <a:t>1532-1555</a:t>
          </a:r>
        </a:p>
      </dgm:t>
    </dgm:pt>
    <dgm:pt modelId="{AE98FCEE-3171-4C3B-8DB6-B087BDFBD13E}" type="parTrans" cxnId="{FF0758D6-783A-4D64-BD9B-8EC8CFB68CD2}">
      <dgm:prSet/>
      <dgm:spPr/>
      <dgm:t>
        <a:bodyPr/>
        <a:lstStyle/>
        <a:p>
          <a:endParaRPr lang="en-US"/>
        </a:p>
      </dgm:t>
    </dgm:pt>
    <dgm:pt modelId="{123F0DB2-691E-4490-A552-590D7CB564AE}" type="sibTrans" cxnId="{FF0758D6-783A-4D64-BD9B-8EC8CFB68CD2}">
      <dgm:prSet/>
      <dgm:spPr/>
      <dgm:t>
        <a:bodyPr/>
        <a:lstStyle/>
        <a:p>
          <a:endParaRPr lang="en-US"/>
        </a:p>
      </dgm:t>
    </dgm:pt>
    <dgm:pt modelId="{EAD359C5-393E-4244-A067-9129B2E739D8}">
      <dgm:prSet phldrT="[Text]"/>
      <dgm:spPr/>
      <dgm:t>
        <a:bodyPr/>
        <a:lstStyle/>
        <a:p>
          <a:r>
            <a:rPr lang="en-US" dirty="0" err="1"/>
            <a:t>Karrani</a:t>
          </a:r>
          <a:r>
            <a:rPr lang="en-US" dirty="0"/>
            <a:t> Empire</a:t>
          </a:r>
        </a:p>
        <a:p>
          <a:r>
            <a:rPr lang="en-US" dirty="0"/>
            <a:t>1564-1576</a:t>
          </a:r>
        </a:p>
      </dgm:t>
    </dgm:pt>
    <dgm:pt modelId="{406C6C56-E173-4319-9328-E65EE1644F2D}" type="parTrans" cxnId="{D7D2CF8D-81CC-4C30-AEFF-56CE9035498D}">
      <dgm:prSet/>
      <dgm:spPr/>
      <dgm:t>
        <a:bodyPr/>
        <a:lstStyle/>
        <a:p>
          <a:endParaRPr lang="en-US"/>
        </a:p>
      </dgm:t>
    </dgm:pt>
    <dgm:pt modelId="{50094332-12FD-4EBB-9225-103741959AD7}" type="sibTrans" cxnId="{D7D2CF8D-81CC-4C30-AEFF-56CE9035498D}">
      <dgm:prSet/>
      <dgm:spPr/>
      <dgm:t>
        <a:bodyPr/>
        <a:lstStyle/>
        <a:p>
          <a:endParaRPr lang="en-US"/>
        </a:p>
      </dgm:t>
    </dgm:pt>
    <dgm:pt modelId="{295A54E0-5C95-4693-BFD9-92D80057B2FC}">
      <dgm:prSet phldrT="[Text]"/>
      <dgm:spPr/>
      <dgm:t>
        <a:bodyPr/>
        <a:lstStyle/>
        <a:p>
          <a:r>
            <a:rPr lang="en-US" dirty="0" err="1"/>
            <a:t>Mughal</a:t>
          </a:r>
          <a:r>
            <a:rPr lang="en-US" dirty="0"/>
            <a:t> Empire</a:t>
          </a:r>
        </a:p>
        <a:p>
          <a:r>
            <a:rPr lang="en-US" dirty="0"/>
            <a:t>1576-1757 AD</a:t>
          </a:r>
        </a:p>
      </dgm:t>
    </dgm:pt>
    <dgm:pt modelId="{7BD4B81F-80A5-4D8B-84C0-CEE426B72B54}" type="parTrans" cxnId="{BD2F4FFC-404E-439C-B09D-C7AA36821844}">
      <dgm:prSet/>
      <dgm:spPr/>
      <dgm:t>
        <a:bodyPr/>
        <a:lstStyle/>
        <a:p>
          <a:endParaRPr lang="en-US"/>
        </a:p>
      </dgm:t>
    </dgm:pt>
    <dgm:pt modelId="{BC445608-C78E-4C0C-9557-3FE68D1734A5}" type="sibTrans" cxnId="{BD2F4FFC-404E-439C-B09D-C7AA36821844}">
      <dgm:prSet/>
      <dgm:spPr/>
      <dgm:t>
        <a:bodyPr/>
        <a:lstStyle/>
        <a:p>
          <a:endParaRPr lang="en-US"/>
        </a:p>
      </dgm:t>
    </dgm:pt>
    <dgm:pt modelId="{99F62EC9-FF9A-4059-A298-0EEC799D0ED6}" type="pres">
      <dgm:prSet presAssocID="{1AF3DFA3-6EC8-4874-8FBC-BCBF35AB866A}" presName="arrowDiagram" presStyleCnt="0">
        <dgm:presLayoutVars>
          <dgm:chMax val="5"/>
          <dgm:dir/>
          <dgm:resizeHandles val="exact"/>
        </dgm:presLayoutVars>
      </dgm:prSet>
      <dgm:spPr/>
    </dgm:pt>
    <dgm:pt modelId="{E7961C44-99A5-436B-B590-A48F9889CF5F}" type="pres">
      <dgm:prSet presAssocID="{1AF3DFA3-6EC8-4874-8FBC-BCBF35AB866A}" presName="arrow" presStyleLbl="bgShp" presStyleIdx="0" presStyleCnt="1" custScaleX="73885" custScaleY="84525" custLinFactNeighborX="-10855" custLinFactNeighborY="1754"/>
      <dgm:spPr/>
    </dgm:pt>
    <dgm:pt modelId="{E81C21D6-BE98-46E6-9793-6D10BEA8EF2C}" type="pres">
      <dgm:prSet presAssocID="{1AF3DFA3-6EC8-4874-8FBC-BCBF35AB866A}" presName="arrowDiagram3" presStyleCnt="0"/>
      <dgm:spPr/>
    </dgm:pt>
    <dgm:pt modelId="{A15839C7-D3E0-4951-BD00-E1C06A3FFF41}" type="pres">
      <dgm:prSet presAssocID="{F49087E0-1A77-44D1-A004-C8C87A55FCC9}" presName="bullet3a" presStyleLbl="node1" presStyleIdx="0" presStyleCnt="3"/>
      <dgm:spPr/>
    </dgm:pt>
    <dgm:pt modelId="{387CE3FD-FAA7-4D7A-B774-DF615F6473FF}" type="pres">
      <dgm:prSet presAssocID="{F49087E0-1A77-44D1-A004-C8C87A55FCC9}" presName="textBox3a" presStyleLbl="revTx" presStyleIdx="0" presStyleCnt="3" custScaleX="114893" custScaleY="82116">
        <dgm:presLayoutVars>
          <dgm:bulletEnabled val="1"/>
        </dgm:presLayoutVars>
      </dgm:prSet>
      <dgm:spPr/>
    </dgm:pt>
    <dgm:pt modelId="{E8EC1E26-B4A4-4754-8227-AB9B13A3152C}" type="pres">
      <dgm:prSet presAssocID="{EAD359C5-393E-4244-A067-9129B2E739D8}" presName="bullet3b" presStyleLbl="node1" presStyleIdx="1" presStyleCnt="3"/>
      <dgm:spPr/>
    </dgm:pt>
    <dgm:pt modelId="{F3A8CA39-232D-4A55-A30D-3CD825C7B71F}" type="pres">
      <dgm:prSet presAssocID="{EAD359C5-393E-4244-A067-9129B2E739D8}" presName="textBox3b" presStyleLbl="revTx" presStyleIdx="1" presStyleCnt="3" custScaleX="173611" custScaleY="87048">
        <dgm:presLayoutVars>
          <dgm:bulletEnabled val="1"/>
        </dgm:presLayoutVars>
      </dgm:prSet>
      <dgm:spPr/>
    </dgm:pt>
    <dgm:pt modelId="{AE13CFC7-8D99-44AE-BA88-145FEB622C93}" type="pres">
      <dgm:prSet presAssocID="{295A54E0-5C95-4693-BFD9-92D80057B2FC}" presName="bullet3c" presStyleLbl="node1" presStyleIdx="2" presStyleCnt="3"/>
      <dgm:spPr/>
    </dgm:pt>
    <dgm:pt modelId="{2691676E-DA35-44D6-80A9-5490D706C54F}" type="pres">
      <dgm:prSet presAssocID="{295A54E0-5C95-4693-BFD9-92D80057B2FC}" presName="textBox3c" presStyleLbl="revTx" presStyleIdx="2" presStyleCnt="3" custScaleX="135161" custScaleY="86798">
        <dgm:presLayoutVars>
          <dgm:bulletEnabled val="1"/>
        </dgm:presLayoutVars>
      </dgm:prSet>
      <dgm:spPr/>
    </dgm:pt>
  </dgm:ptLst>
  <dgm:cxnLst>
    <dgm:cxn modelId="{B5AE8445-A1DA-4FDE-9E8B-612FFB459930}" type="presOf" srcId="{EAD359C5-393E-4244-A067-9129B2E739D8}" destId="{F3A8CA39-232D-4A55-A30D-3CD825C7B71F}" srcOrd="0" destOrd="0" presId="urn:microsoft.com/office/officeart/2005/8/layout/arrow2"/>
    <dgm:cxn modelId="{D7D2CF8D-81CC-4C30-AEFF-56CE9035498D}" srcId="{1AF3DFA3-6EC8-4874-8FBC-BCBF35AB866A}" destId="{EAD359C5-393E-4244-A067-9129B2E739D8}" srcOrd="1" destOrd="0" parTransId="{406C6C56-E173-4319-9328-E65EE1644F2D}" sibTransId="{50094332-12FD-4EBB-9225-103741959AD7}"/>
    <dgm:cxn modelId="{073ADD96-BFB4-4FE5-A5C8-CC1B184FBFA6}" type="presOf" srcId="{F49087E0-1A77-44D1-A004-C8C87A55FCC9}" destId="{387CE3FD-FAA7-4D7A-B774-DF615F6473FF}" srcOrd="0" destOrd="0" presId="urn:microsoft.com/office/officeart/2005/8/layout/arrow2"/>
    <dgm:cxn modelId="{DA6118C3-F171-4CFB-8FB3-313708A5A961}" type="presOf" srcId="{295A54E0-5C95-4693-BFD9-92D80057B2FC}" destId="{2691676E-DA35-44D6-80A9-5490D706C54F}" srcOrd="0" destOrd="0" presId="urn:microsoft.com/office/officeart/2005/8/layout/arrow2"/>
    <dgm:cxn modelId="{FF0758D6-783A-4D64-BD9B-8EC8CFB68CD2}" srcId="{1AF3DFA3-6EC8-4874-8FBC-BCBF35AB866A}" destId="{F49087E0-1A77-44D1-A004-C8C87A55FCC9}" srcOrd="0" destOrd="0" parTransId="{AE98FCEE-3171-4C3B-8DB6-B087BDFBD13E}" sibTransId="{123F0DB2-691E-4490-A552-590D7CB564AE}"/>
    <dgm:cxn modelId="{E282C4F1-E8B9-4A7B-B640-8F11CC41AE88}" type="presOf" srcId="{1AF3DFA3-6EC8-4874-8FBC-BCBF35AB866A}" destId="{99F62EC9-FF9A-4059-A298-0EEC799D0ED6}" srcOrd="0" destOrd="0" presId="urn:microsoft.com/office/officeart/2005/8/layout/arrow2"/>
    <dgm:cxn modelId="{BD2F4FFC-404E-439C-B09D-C7AA36821844}" srcId="{1AF3DFA3-6EC8-4874-8FBC-BCBF35AB866A}" destId="{295A54E0-5C95-4693-BFD9-92D80057B2FC}" srcOrd="2" destOrd="0" parTransId="{7BD4B81F-80A5-4D8B-84C0-CEE426B72B54}" sibTransId="{BC445608-C78E-4C0C-9557-3FE68D1734A5}"/>
    <dgm:cxn modelId="{9818530A-D87A-4DD7-978D-44EAAE7A2937}" type="presParOf" srcId="{99F62EC9-FF9A-4059-A298-0EEC799D0ED6}" destId="{E7961C44-99A5-436B-B590-A48F9889CF5F}" srcOrd="0" destOrd="0" presId="urn:microsoft.com/office/officeart/2005/8/layout/arrow2"/>
    <dgm:cxn modelId="{ACCF431B-3339-49CA-A5F8-503C5209596A}" type="presParOf" srcId="{99F62EC9-FF9A-4059-A298-0EEC799D0ED6}" destId="{E81C21D6-BE98-46E6-9793-6D10BEA8EF2C}" srcOrd="1" destOrd="0" presId="urn:microsoft.com/office/officeart/2005/8/layout/arrow2"/>
    <dgm:cxn modelId="{FA1325DE-6137-48FA-BCE1-23A0686ABED8}" type="presParOf" srcId="{E81C21D6-BE98-46E6-9793-6D10BEA8EF2C}" destId="{A15839C7-D3E0-4951-BD00-E1C06A3FFF41}" srcOrd="0" destOrd="0" presId="urn:microsoft.com/office/officeart/2005/8/layout/arrow2"/>
    <dgm:cxn modelId="{02BA27DC-E771-4480-9264-C825280F5939}" type="presParOf" srcId="{E81C21D6-BE98-46E6-9793-6D10BEA8EF2C}" destId="{387CE3FD-FAA7-4D7A-B774-DF615F6473FF}" srcOrd="1" destOrd="0" presId="urn:microsoft.com/office/officeart/2005/8/layout/arrow2"/>
    <dgm:cxn modelId="{6BFEE4AF-B04C-4A74-BC6A-A6822E9D2214}" type="presParOf" srcId="{E81C21D6-BE98-46E6-9793-6D10BEA8EF2C}" destId="{E8EC1E26-B4A4-4754-8227-AB9B13A3152C}" srcOrd="2" destOrd="0" presId="urn:microsoft.com/office/officeart/2005/8/layout/arrow2"/>
    <dgm:cxn modelId="{CBA0C959-AC8C-431E-AD60-1F9C1FE77789}" type="presParOf" srcId="{E81C21D6-BE98-46E6-9793-6D10BEA8EF2C}" destId="{F3A8CA39-232D-4A55-A30D-3CD825C7B71F}" srcOrd="3" destOrd="0" presId="urn:microsoft.com/office/officeart/2005/8/layout/arrow2"/>
    <dgm:cxn modelId="{4EF1099F-A4F7-42CB-83B9-18277FB08447}" type="presParOf" srcId="{E81C21D6-BE98-46E6-9793-6D10BEA8EF2C}" destId="{AE13CFC7-8D99-44AE-BA88-145FEB622C93}" srcOrd="4" destOrd="0" presId="urn:microsoft.com/office/officeart/2005/8/layout/arrow2"/>
    <dgm:cxn modelId="{383B2CB9-1E39-48E4-9D4B-085D63811654}" type="presParOf" srcId="{E81C21D6-BE98-46E6-9793-6D10BEA8EF2C}" destId="{2691676E-DA35-44D6-80A9-5490D706C54F}"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EF3885-7663-4E4B-8FAA-E944326431C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752AD60-7901-4E3F-95CE-5496825954F9}">
      <dgm:prSet/>
      <dgm:spPr/>
      <dgm:t>
        <a:bodyPr/>
        <a:lstStyle/>
        <a:p>
          <a:pPr algn="just" rtl="0"/>
          <a:r>
            <a:rPr lang="en-GB"/>
            <a:t>Matsyanyayam the condition of Bengal in the century following the death of Shasanka and before the rise of the Palas (c 750-850 AD) has been described as matsyanyayam (matsyanyayam). </a:t>
          </a:r>
          <a:endParaRPr lang="en-US"/>
        </a:p>
      </dgm:t>
    </dgm:pt>
    <dgm:pt modelId="{7B84F5AB-8BF4-4FBE-A12F-CD1D2FDB62D8}" type="parTrans" cxnId="{5E3AE04F-F5EC-4F2B-B8E1-62F0E8E07230}">
      <dgm:prSet/>
      <dgm:spPr/>
      <dgm:t>
        <a:bodyPr/>
        <a:lstStyle/>
        <a:p>
          <a:pPr algn="just"/>
          <a:endParaRPr lang="en-US"/>
        </a:p>
      </dgm:t>
    </dgm:pt>
    <dgm:pt modelId="{EDA3B535-081C-4B52-AF08-57AB63A4401C}" type="sibTrans" cxnId="{5E3AE04F-F5EC-4F2B-B8E1-62F0E8E07230}">
      <dgm:prSet/>
      <dgm:spPr/>
      <dgm:t>
        <a:bodyPr/>
        <a:lstStyle/>
        <a:p>
          <a:pPr algn="just"/>
          <a:endParaRPr lang="en-US"/>
        </a:p>
      </dgm:t>
    </dgm:pt>
    <dgm:pt modelId="{60E84C26-EFDC-47A6-BCE5-F27327818F79}">
      <dgm:prSet/>
      <dgm:spPr/>
      <dgm:t>
        <a:bodyPr/>
        <a:lstStyle/>
        <a:p>
          <a:pPr algn="just" rtl="0"/>
          <a:r>
            <a:rPr lang="en-GB"/>
            <a:t>In a near contemporary inscription, the Khalimpur copperplate of the 32nd year of the second Pala ruler dharmapala, and the 12th century ramacharitam kavya of Sandhyakaranandi the anarchical condition of Bengal preceding the rise of the Pala dynasty is found mentioned as matsyanyayam.</a:t>
          </a:r>
          <a:endParaRPr lang="en-US"/>
        </a:p>
      </dgm:t>
    </dgm:pt>
    <dgm:pt modelId="{EA6013D7-87E0-4894-94E4-6F3A6C187121}" type="parTrans" cxnId="{34EF2F31-28C0-4D3D-B6CC-489CDECC3766}">
      <dgm:prSet/>
      <dgm:spPr/>
      <dgm:t>
        <a:bodyPr/>
        <a:lstStyle/>
        <a:p>
          <a:pPr algn="just"/>
          <a:endParaRPr lang="en-US"/>
        </a:p>
      </dgm:t>
    </dgm:pt>
    <dgm:pt modelId="{2D21B237-BE6D-4E41-B85C-5CA87E97976D}" type="sibTrans" cxnId="{34EF2F31-28C0-4D3D-B6CC-489CDECC3766}">
      <dgm:prSet/>
      <dgm:spPr/>
      <dgm:t>
        <a:bodyPr/>
        <a:lstStyle/>
        <a:p>
          <a:pPr algn="just"/>
          <a:endParaRPr lang="en-US"/>
        </a:p>
      </dgm:t>
    </dgm:pt>
    <dgm:pt modelId="{0D4C3707-B671-4D52-9117-E7D6D227E1BF}">
      <dgm:prSet/>
      <dgm:spPr/>
      <dgm:t>
        <a:bodyPr/>
        <a:lstStyle/>
        <a:p>
          <a:pPr algn="just" rtl="0"/>
          <a:r>
            <a:rPr lang="en-GB" dirty="0"/>
            <a:t>The Sanskrit term </a:t>
          </a:r>
          <a:r>
            <a:rPr lang="en-GB" dirty="0" err="1"/>
            <a:t>matsyanyayam</a:t>
          </a:r>
          <a:r>
            <a:rPr lang="en-GB" dirty="0"/>
            <a:t>, used in ancient texts, bears special significance. The </a:t>
          </a:r>
          <a:r>
            <a:rPr lang="en-GB" dirty="0" err="1"/>
            <a:t>Kautilya</a:t>
          </a:r>
          <a:r>
            <a:rPr lang="en-GB" dirty="0"/>
            <a:t> </a:t>
          </a:r>
          <a:r>
            <a:rPr lang="en-GB" dirty="0" err="1"/>
            <a:t>Arthaxastra</a:t>
          </a:r>
          <a:r>
            <a:rPr lang="en-GB" dirty="0"/>
            <a:t> (1.4.13-14) defines the term as follows: </a:t>
          </a:r>
          <a:r>
            <a:rPr lang="en-GB" b="1" u="sng" dirty="0"/>
            <a:t>‘When the law of punishment is kept in abeyance, it gives rise to such disorder as is implied in the proverb of fishes, </a:t>
          </a:r>
          <a:r>
            <a:rPr lang="en-GB" b="1" u="sng" dirty="0" err="1"/>
            <a:t>ie</a:t>
          </a:r>
          <a:r>
            <a:rPr lang="en-GB" b="1" u="sng" dirty="0"/>
            <a:t>, the larger fish swallows a smaller one, for in the absence of a magistrate, the strong will swallow the weak.’</a:t>
          </a:r>
          <a:endParaRPr lang="en-US" b="1" u="sng" dirty="0"/>
        </a:p>
      </dgm:t>
    </dgm:pt>
    <dgm:pt modelId="{9D1F899D-706D-41D8-995A-7F75F1685DE2}" type="parTrans" cxnId="{4185601A-2AC0-4FDB-A6DF-C983ABD271D4}">
      <dgm:prSet/>
      <dgm:spPr/>
      <dgm:t>
        <a:bodyPr/>
        <a:lstStyle/>
        <a:p>
          <a:pPr algn="just"/>
          <a:endParaRPr lang="en-US"/>
        </a:p>
      </dgm:t>
    </dgm:pt>
    <dgm:pt modelId="{41B35C6D-A2D6-471B-B1FD-83D866410BDE}" type="sibTrans" cxnId="{4185601A-2AC0-4FDB-A6DF-C983ABD271D4}">
      <dgm:prSet/>
      <dgm:spPr/>
      <dgm:t>
        <a:bodyPr/>
        <a:lstStyle/>
        <a:p>
          <a:pPr algn="just"/>
          <a:endParaRPr lang="en-US"/>
        </a:p>
      </dgm:t>
    </dgm:pt>
    <dgm:pt modelId="{B852468F-BD59-435B-BE61-8659F5654BDE}" type="pres">
      <dgm:prSet presAssocID="{D5EF3885-7663-4E4B-8FAA-E944326431C4}" presName="vert0" presStyleCnt="0">
        <dgm:presLayoutVars>
          <dgm:dir/>
          <dgm:animOne val="branch"/>
          <dgm:animLvl val="lvl"/>
        </dgm:presLayoutVars>
      </dgm:prSet>
      <dgm:spPr/>
    </dgm:pt>
    <dgm:pt modelId="{C19EEDA4-64C3-46DD-8F58-441A033E0AFC}" type="pres">
      <dgm:prSet presAssocID="{A752AD60-7901-4E3F-95CE-5496825954F9}" presName="thickLine" presStyleLbl="alignNode1" presStyleIdx="0" presStyleCnt="3"/>
      <dgm:spPr/>
    </dgm:pt>
    <dgm:pt modelId="{746D56BA-BA2A-41EB-948F-CE6061731EE8}" type="pres">
      <dgm:prSet presAssocID="{A752AD60-7901-4E3F-95CE-5496825954F9}" presName="horz1" presStyleCnt="0"/>
      <dgm:spPr/>
    </dgm:pt>
    <dgm:pt modelId="{06092D59-E9C5-4237-96B6-06CBB2AEFE09}" type="pres">
      <dgm:prSet presAssocID="{A752AD60-7901-4E3F-95CE-5496825954F9}" presName="tx1" presStyleLbl="revTx" presStyleIdx="0" presStyleCnt="3"/>
      <dgm:spPr/>
    </dgm:pt>
    <dgm:pt modelId="{E9F0A4EE-77F6-4025-ADD6-76552CC70804}" type="pres">
      <dgm:prSet presAssocID="{A752AD60-7901-4E3F-95CE-5496825954F9}" presName="vert1" presStyleCnt="0"/>
      <dgm:spPr/>
    </dgm:pt>
    <dgm:pt modelId="{9E039AFC-A372-4A56-B045-B50A4C2704B2}" type="pres">
      <dgm:prSet presAssocID="{60E84C26-EFDC-47A6-BCE5-F27327818F79}" presName="thickLine" presStyleLbl="alignNode1" presStyleIdx="1" presStyleCnt="3"/>
      <dgm:spPr/>
    </dgm:pt>
    <dgm:pt modelId="{129AC6F2-EBAF-4E3E-96B7-BAABB9FF21E6}" type="pres">
      <dgm:prSet presAssocID="{60E84C26-EFDC-47A6-BCE5-F27327818F79}" presName="horz1" presStyleCnt="0"/>
      <dgm:spPr/>
    </dgm:pt>
    <dgm:pt modelId="{137D2CC8-2E66-4E57-A727-9EAFBE95379A}" type="pres">
      <dgm:prSet presAssocID="{60E84C26-EFDC-47A6-BCE5-F27327818F79}" presName="tx1" presStyleLbl="revTx" presStyleIdx="1" presStyleCnt="3"/>
      <dgm:spPr/>
    </dgm:pt>
    <dgm:pt modelId="{9BD5E14E-B508-4B9C-B59E-09DAD634F5CA}" type="pres">
      <dgm:prSet presAssocID="{60E84C26-EFDC-47A6-BCE5-F27327818F79}" presName="vert1" presStyleCnt="0"/>
      <dgm:spPr/>
    </dgm:pt>
    <dgm:pt modelId="{F05E62FA-9277-4D3A-8816-E618245FD153}" type="pres">
      <dgm:prSet presAssocID="{0D4C3707-B671-4D52-9117-E7D6D227E1BF}" presName="thickLine" presStyleLbl="alignNode1" presStyleIdx="2" presStyleCnt="3"/>
      <dgm:spPr/>
    </dgm:pt>
    <dgm:pt modelId="{53856380-D96E-4633-B79A-3312F3E55A46}" type="pres">
      <dgm:prSet presAssocID="{0D4C3707-B671-4D52-9117-E7D6D227E1BF}" presName="horz1" presStyleCnt="0"/>
      <dgm:spPr/>
    </dgm:pt>
    <dgm:pt modelId="{D922D974-5510-437F-9EF2-1CF3C559E5C5}" type="pres">
      <dgm:prSet presAssocID="{0D4C3707-B671-4D52-9117-E7D6D227E1BF}" presName="tx1" presStyleLbl="revTx" presStyleIdx="2" presStyleCnt="3"/>
      <dgm:spPr/>
    </dgm:pt>
    <dgm:pt modelId="{FEF177F8-670E-413D-8D54-4431A1746A46}" type="pres">
      <dgm:prSet presAssocID="{0D4C3707-B671-4D52-9117-E7D6D227E1BF}" presName="vert1" presStyleCnt="0"/>
      <dgm:spPr/>
    </dgm:pt>
  </dgm:ptLst>
  <dgm:cxnLst>
    <dgm:cxn modelId="{4185601A-2AC0-4FDB-A6DF-C983ABD271D4}" srcId="{D5EF3885-7663-4E4B-8FAA-E944326431C4}" destId="{0D4C3707-B671-4D52-9117-E7D6D227E1BF}" srcOrd="2" destOrd="0" parTransId="{9D1F899D-706D-41D8-995A-7F75F1685DE2}" sibTransId="{41B35C6D-A2D6-471B-B1FD-83D866410BDE}"/>
    <dgm:cxn modelId="{34EF2F31-28C0-4D3D-B6CC-489CDECC3766}" srcId="{D5EF3885-7663-4E4B-8FAA-E944326431C4}" destId="{60E84C26-EFDC-47A6-BCE5-F27327818F79}" srcOrd="1" destOrd="0" parTransId="{EA6013D7-87E0-4894-94E4-6F3A6C187121}" sibTransId="{2D21B237-BE6D-4E41-B85C-5CA87E97976D}"/>
    <dgm:cxn modelId="{83583A4F-8C89-45B6-A2CB-BFC71F6F6A13}" type="presOf" srcId="{60E84C26-EFDC-47A6-BCE5-F27327818F79}" destId="{137D2CC8-2E66-4E57-A727-9EAFBE95379A}" srcOrd="0" destOrd="0" presId="urn:microsoft.com/office/officeart/2008/layout/LinedList"/>
    <dgm:cxn modelId="{A0EBCB6F-1A9C-448B-B80A-44CDF4AB4C79}" type="presOf" srcId="{D5EF3885-7663-4E4B-8FAA-E944326431C4}" destId="{B852468F-BD59-435B-BE61-8659F5654BDE}" srcOrd="0" destOrd="0" presId="urn:microsoft.com/office/officeart/2008/layout/LinedList"/>
    <dgm:cxn modelId="{5E3AE04F-F5EC-4F2B-B8E1-62F0E8E07230}" srcId="{D5EF3885-7663-4E4B-8FAA-E944326431C4}" destId="{A752AD60-7901-4E3F-95CE-5496825954F9}" srcOrd="0" destOrd="0" parTransId="{7B84F5AB-8BF4-4FBE-A12F-CD1D2FDB62D8}" sibTransId="{EDA3B535-081C-4B52-AF08-57AB63A4401C}"/>
    <dgm:cxn modelId="{DB113A52-49D7-430B-9E47-EC4D1A989221}" type="presOf" srcId="{0D4C3707-B671-4D52-9117-E7D6D227E1BF}" destId="{D922D974-5510-437F-9EF2-1CF3C559E5C5}" srcOrd="0" destOrd="0" presId="urn:microsoft.com/office/officeart/2008/layout/LinedList"/>
    <dgm:cxn modelId="{4AF115E4-D4B9-463C-B81B-E1CED2FFA76D}" type="presOf" srcId="{A752AD60-7901-4E3F-95CE-5496825954F9}" destId="{06092D59-E9C5-4237-96B6-06CBB2AEFE09}" srcOrd="0" destOrd="0" presId="urn:microsoft.com/office/officeart/2008/layout/LinedList"/>
    <dgm:cxn modelId="{4B7FA94F-5936-4617-813B-1FF85F60BE8D}" type="presParOf" srcId="{B852468F-BD59-435B-BE61-8659F5654BDE}" destId="{C19EEDA4-64C3-46DD-8F58-441A033E0AFC}" srcOrd="0" destOrd="0" presId="urn:microsoft.com/office/officeart/2008/layout/LinedList"/>
    <dgm:cxn modelId="{AEF9A285-D5C7-4C9C-B75B-DBA1B01A9E99}" type="presParOf" srcId="{B852468F-BD59-435B-BE61-8659F5654BDE}" destId="{746D56BA-BA2A-41EB-948F-CE6061731EE8}" srcOrd="1" destOrd="0" presId="urn:microsoft.com/office/officeart/2008/layout/LinedList"/>
    <dgm:cxn modelId="{36AF8FCD-8AC2-4056-9B1E-78E895573B20}" type="presParOf" srcId="{746D56BA-BA2A-41EB-948F-CE6061731EE8}" destId="{06092D59-E9C5-4237-96B6-06CBB2AEFE09}" srcOrd="0" destOrd="0" presId="urn:microsoft.com/office/officeart/2008/layout/LinedList"/>
    <dgm:cxn modelId="{F12D3C94-991B-4891-B183-A3E2E5D78FA7}" type="presParOf" srcId="{746D56BA-BA2A-41EB-948F-CE6061731EE8}" destId="{E9F0A4EE-77F6-4025-ADD6-76552CC70804}" srcOrd="1" destOrd="0" presId="urn:microsoft.com/office/officeart/2008/layout/LinedList"/>
    <dgm:cxn modelId="{7A921D9C-A90A-4752-A6F7-1A545D2F81B6}" type="presParOf" srcId="{B852468F-BD59-435B-BE61-8659F5654BDE}" destId="{9E039AFC-A372-4A56-B045-B50A4C2704B2}" srcOrd="2" destOrd="0" presId="urn:microsoft.com/office/officeart/2008/layout/LinedList"/>
    <dgm:cxn modelId="{B350BD6C-8030-4BE8-8CAE-AE070794973C}" type="presParOf" srcId="{B852468F-BD59-435B-BE61-8659F5654BDE}" destId="{129AC6F2-EBAF-4E3E-96B7-BAABB9FF21E6}" srcOrd="3" destOrd="0" presId="urn:microsoft.com/office/officeart/2008/layout/LinedList"/>
    <dgm:cxn modelId="{2B4E55E9-0B7E-4B87-8853-BF899AF3FBDB}" type="presParOf" srcId="{129AC6F2-EBAF-4E3E-96B7-BAABB9FF21E6}" destId="{137D2CC8-2E66-4E57-A727-9EAFBE95379A}" srcOrd="0" destOrd="0" presId="urn:microsoft.com/office/officeart/2008/layout/LinedList"/>
    <dgm:cxn modelId="{06547C38-F6C0-4F24-A3DA-69CE26763550}" type="presParOf" srcId="{129AC6F2-EBAF-4E3E-96B7-BAABB9FF21E6}" destId="{9BD5E14E-B508-4B9C-B59E-09DAD634F5CA}" srcOrd="1" destOrd="0" presId="urn:microsoft.com/office/officeart/2008/layout/LinedList"/>
    <dgm:cxn modelId="{F32EDB1C-DB2C-4C88-AA38-1C73F78F8AFB}" type="presParOf" srcId="{B852468F-BD59-435B-BE61-8659F5654BDE}" destId="{F05E62FA-9277-4D3A-8816-E618245FD153}" srcOrd="4" destOrd="0" presId="urn:microsoft.com/office/officeart/2008/layout/LinedList"/>
    <dgm:cxn modelId="{F0B5D34C-0353-44BD-95B7-F4ADCDD97684}" type="presParOf" srcId="{B852468F-BD59-435B-BE61-8659F5654BDE}" destId="{53856380-D96E-4633-B79A-3312F3E55A46}" srcOrd="5" destOrd="0" presId="urn:microsoft.com/office/officeart/2008/layout/LinedList"/>
    <dgm:cxn modelId="{183AB255-A311-44EB-9164-B330F2822440}" type="presParOf" srcId="{53856380-D96E-4633-B79A-3312F3E55A46}" destId="{D922D974-5510-437F-9EF2-1CF3C559E5C5}" srcOrd="0" destOrd="0" presId="urn:microsoft.com/office/officeart/2008/layout/LinedList"/>
    <dgm:cxn modelId="{5E22F6AD-2F9A-4814-9512-64E7F7E96FEC}" type="presParOf" srcId="{53856380-D96E-4633-B79A-3312F3E55A46}" destId="{FEF177F8-670E-413D-8D54-4431A1746A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2F701A-CB19-4D0A-B916-8554B1AEDA1B}" type="doc">
      <dgm:prSet loTypeId="urn:microsoft.com/office/officeart/2009/3/layout/PieProcess" loCatId="list" qsTypeId="urn:microsoft.com/office/officeart/2005/8/quickstyle/simple1" qsCatId="simple" csTypeId="urn:microsoft.com/office/officeart/2005/8/colors/accent1_2" csCatId="accent1" phldr="1"/>
      <dgm:spPr/>
      <dgm:t>
        <a:bodyPr/>
        <a:lstStyle/>
        <a:p>
          <a:endParaRPr lang="en-US"/>
        </a:p>
      </dgm:t>
    </dgm:pt>
    <dgm:pt modelId="{88C6B99E-50C2-4344-BADB-712A286E8399}">
      <dgm:prSet phldrT="[Text]"/>
      <dgm:spPr/>
      <dgm:t>
        <a:bodyPr/>
        <a:lstStyle/>
        <a:p>
          <a:r>
            <a:rPr lang="en-US" dirty="0"/>
            <a:t>Muhammed Bin </a:t>
          </a:r>
          <a:r>
            <a:rPr lang="en-US" dirty="0" err="1"/>
            <a:t>Qasim</a:t>
          </a:r>
          <a:endParaRPr lang="en-US" dirty="0"/>
        </a:p>
      </dgm:t>
    </dgm:pt>
    <dgm:pt modelId="{6CA2F85B-95E6-406C-9476-DD7CC897D523}" type="parTrans" cxnId="{F7DE601E-F37A-474D-A0D5-E640BC1EE684}">
      <dgm:prSet/>
      <dgm:spPr/>
      <dgm:t>
        <a:bodyPr/>
        <a:lstStyle/>
        <a:p>
          <a:endParaRPr lang="en-US"/>
        </a:p>
      </dgm:t>
    </dgm:pt>
    <dgm:pt modelId="{52603E81-72CB-4DB9-B522-7519E5A2ED58}" type="sibTrans" cxnId="{F7DE601E-F37A-474D-A0D5-E640BC1EE684}">
      <dgm:prSet/>
      <dgm:spPr/>
      <dgm:t>
        <a:bodyPr/>
        <a:lstStyle/>
        <a:p>
          <a:endParaRPr lang="en-US"/>
        </a:p>
      </dgm:t>
    </dgm:pt>
    <dgm:pt modelId="{DBF771F5-186D-4101-84FA-6A40855D6A36}">
      <dgm:prSet phldrT="[Text]"/>
      <dgm:spPr/>
      <dgm:t>
        <a:bodyPr/>
        <a:lstStyle/>
        <a:p>
          <a:r>
            <a:rPr lang="en-US" dirty="0"/>
            <a:t>During the reign of </a:t>
          </a:r>
          <a:r>
            <a:rPr lang="en-US" dirty="0" err="1"/>
            <a:t>Hajjaj</a:t>
          </a:r>
          <a:r>
            <a:rPr lang="en-US" dirty="0"/>
            <a:t> Bin </a:t>
          </a:r>
          <a:r>
            <a:rPr lang="en-US" dirty="0" err="1"/>
            <a:t>Yousuf</a:t>
          </a:r>
          <a:r>
            <a:rPr lang="en-US" dirty="0"/>
            <a:t>, the Governor of Eastern provinces of the </a:t>
          </a:r>
          <a:r>
            <a:rPr lang="en-US" dirty="0" err="1"/>
            <a:t>Ummayad</a:t>
          </a:r>
          <a:r>
            <a:rPr lang="en-US" dirty="0"/>
            <a:t> Caliph </a:t>
          </a:r>
          <a:r>
            <a:rPr lang="en-US" dirty="0" err="1"/>
            <a:t>Walid</a:t>
          </a:r>
          <a:r>
            <a:rPr lang="en-US" dirty="0"/>
            <a:t> bin Abdul </a:t>
          </a:r>
          <a:r>
            <a:rPr lang="en-US" dirty="0" err="1"/>
            <a:t>Malik</a:t>
          </a:r>
          <a:r>
            <a:rPr lang="en-US" dirty="0"/>
            <a:t>, His son-in-law </a:t>
          </a:r>
          <a:r>
            <a:rPr lang="en-US" dirty="0" err="1"/>
            <a:t>Muhammed</a:t>
          </a:r>
          <a:r>
            <a:rPr lang="en-US" dirty="0"/>
            <a:t> Bin </a:t>
          </a:r>
          <a:r>
            <a:rPr lang="en-US" dirty="0" err="1"/>
            <a:t>Qasim</a:t>
          </a:r>
          <a:r>
            <a:rPr lang="en-US" dirty="0"/>
            <a:t> was successful to defeat </a:t>
          </a:r>
          <a:r>
            <a:rPr lang="en-US" dirty="0" err="1"/>
            <a:t>Dahir</a:t>
          </a:r>
          <a:r>
            <a:rPr lang="en-US" dirty="0"/>
            <a:t> in 712, the King of </a:t>
          </a:r>
          <a:r>
            <a:rPr lang="en-US" dirty="0" err="1"/>
            <a:t>Sindh</a:t>
          </a:r>
          <a:r>
            <a:rPr lang="en-US" dirty="0"/>
            <a:t> was killed.</a:t>
          </a:r>
        </a:p>
      </dgm:t>
    </dgm:pt>
    <dgm:pt modelId="{79388E7D-07B4-4D44-82E5-FE234E43AB64}" type="parTrans" cxnId="{65E5BB33-DEC8-48FD-B8E4-0994C8AE26A2}">
      <dgm:prSet/>
      <dgm:spPr/>
      <dgm:t>
        <a:bodyPr/>
        <a:lstStyle/>
        <a:p>
          <a:endParaRPr lang="en-US"/>
        </a:p>
      </dgm:t>
    </dgm:pt>
    <dgm:pt modelId="{60400F5E-69DF-4682-A9B2-45D2C5C5DFE6}" type="sibTrans" cxnId="{65E5BB33-DEC8-48FD-B8E4-0994C8AE26A2}">
      <dgm:prSet/>
      <dgm:spPr/>
      <dgm:t>
        <a:bodyPr/>
        <a:lstStyle/>
        <a:p>
          <a:endParaRPr lang="en-US"/>
        </a:p>
      </dgm:t>
    </dgm:pt>
    <dgm:pt modelId="{49EACD88-9841-4464-97D4-FEEC4E79D158}">
      <dgm:prSet phldrT="[Text]"/>
      <dgm:spPr/>
      <dgm:t>
        <a:bodyPr/>
        <a:lstStyle/>
        <a:p>
          <a:r>
            <a:rPr lang="en-US" dirty="0"/>
            <a:t>Sultan Mahmud</a:t>
          </a:r>
        </a:p>
      </dgm:t>
    </dgm:pt>
    <dgm:pt modelId="{31FB0405-BC70-4D12-8540-359342A25EE7}" type="parTrans" cxnId="{803DBBCF-8776-49F4-BE1E-57959C6E8AF4}">
      <dgm:prSet/>
      <dgm:spPr/>
      <dgm:t>
        <a:bodyPr/>
        <a:lstStyle/>
        <a:p>
          <a:endParaRPr lang="en-US"/>
        </a:p>
      </dgm:t>
    </dgm:pt>
    <dgm:pt modelId="{67B06A4D-9454-4660-86C0-4E3FE98C2260}" type="sibTrans" cxnId="{803DBBCF-8776-49F4-BE1E-57959C6E8AF4}">
      <dgm:prSet/>
      <dgm:spPr/>
      <dgm:t>
        <a:bodyPr/>
        <a:lstStyle/>
        <a:p>
          <a:endParaRPr lang="en-US"/>
        </a:p>
      </dgm:t>
    </dgm:pt>
    <dgm:pt modelId="{189A16C6-C7FE-4635-8CE6-0E4DE6505952}">
      <dgm:prSet phldrT="[Text]"/>
      <dgm:spPr/>
      <dgm:t>
        <a:bodyPr/>
        <a:lstStyle/>
        <a:p>
          <a:r>
            <a:rPr lang="en-US" dirty="0"/>
            <a:t>After the victory over </a:t>
          </a:r>
          <a:r>
            <a:rPr lang="en-US" dirty="0" err="1"/>
            <a:t>sindh</a:t>
          </a:r>
          <a:r>
            <a:rPr lang="en-US" dirty="0"/>
            <a:t>, It was Sultan Mahmud (Sultan of </a:t>
          </a:r>
          <a:r>
            <a:rPr lang="en-US" dirty="0" err="1"/>
            <a:t>Gaznid</a:t>
          </a:r>
          <a:r>
            <a:rPr lang="en-US" dirty="0"/>
            <a:t>) who marched towards subcontinent for 17 times from 1000-1027 AD, 300 years later after the previous one from </a:t>
          </a:r>
          <a:r>
            <a:rPr lang="en-US" dirty="0" err="1"/>
            <a:t>Qasim</a:t>
          </a:r>
          <a:r>
            <a:rPr lang="en-US" dirty="0"/>
            <a:t>.</a:t>
          </a:r>
        </a:p>
      </dgm:t>
    </dgm:pt>
    <dgm:pt modelId="{56CCF83B-9DCB-4180-A440-67574DEC0370}" type="parTrans" cxnId="{71E9EF53-D7D5-4567-821F-0901F5BFC42B}">
      <dgm:prSet/>
      <dgm:spPr/>
      <dgm:t>
        <a:bodyPr/>
        <a:lstStyle/>
        <a:p>
          <a:endParaRPr lang="en-US"/>
        </a:p>
      </dgm:t>
    </dgm:pt>
    <dgm:pt modelId="{A767E550-7CDE-49E7-BED4-53AB5849B32A}" type="sibTrans" cxnId="{71E9EF53-D7D5-4567-821F-0901F5BFC42B}">
      <dgm:prSet/>
      <dgm:spPr/>
      <dgm:t>
        <a:bodyPr/>
        <a:lstStyle/>
        <a:p>
          <a:endParaRPr lang="en-US"/>
        </a:p>
      </dgm:t>
    </dgm:pt>
    <dgm:pt modelId="{8DCB5AEA-0269-43AC-841B-32B7B293D4A0}">
      <dgm:prSet phldrT="[Text]" phldr="1"/>
      <dgm:spPr/>
      <dgm:t>
        <a:bodyPr/>
        <a:lstStyle/>
        <a:p>
          <a:endParaRPr lang="en-US"/>
        </a:p>
      </dgm:t>
    </dgm:pt>
    <dgm:pt modelId="{F51C7204-AD31-495F-A26A-8BC3B04DAD7B}" type="parTrans" cxnId="{DE004055-2D98-47E0-B240-EE7643CEEB5C}">
      <dgm:prSet/>
      <dgm:spPr/>
      <dgm:t>
        <a:bodyPr/>
        <a:lstStyle/>
        <a:p>
          <a:endParaRPr lang="en-US"/>
        </a:p>
      </dgm:t>
    </dgm:pt>
    <dgm:pt modelId="{1B9E163C-4576-4CFE-AFF5-74FA25403EFE}" type="sibTrans" cxnId="{DE004055-2D98-47E0-B240-EE7643CEEB5C}">
      <dgm:prSet/>
      <dgm:spPr/>
      <dgm:t>
        <a:bodyPr/>
        <a:lstStyle/>
        <a:p>
          <a:endParaRPr lang="en-US"/>
        </a:p>
      </dgm:t>
    </dgm:pt>
    <dgm:pt modelId="{8950DB18-0F81-4F42-8C87-58B650EC6463}">
      <dgm:prSet phldrT="[Text]"/>
      <dgm:spPr/>
      <dgm:t>
        <a:bodyPr/>
        <a:lstStyle/>
        <a:p>
          <a:r>
            <a:rPr lang="en-US" dirty="0"/>
            <a:t>Muhammad </a:t>
          </a:r>
          <a:r>
            <a:rPr lang="en-US" dirty="0" err="1"/>
            <a:t>Ghuri</a:t>
          </a:r>
          <a:endParaRPr lang="en-US" dirty="0"/>
        </a:p>
      </dgm:t>
    </dgm:pt>
    <dgm:pt modelId="{E6AE1535-C8E2-4AFF-B8C3-55BBC4B6D27D}" type="parTrans" cxnId="{1BE17383-0A42-4B14-ABB6-67043F14C1A8}">
      <dgm:prSet/>
      <dgm:spPr/>
      <dgm:t>
        <a:bodyPr/>
        <a:lstStyle/>
        <a:p>
          <a:endParaRPr lang="en-US"/>
        </a:p>
      </dgm:t>
    </dgm:pt>
    <dgm:pt modelId="{37DC9D8A-39BB-4D2A-A481-A8F4DDAA42B7}" type="sibTrans" cxnId="{1BE17383-0A42-4B14-ABB6-67043F14C1A8}">
      <dgm:prSet/>
      <dgm:spPr/>
      <dgm:t>
        <a:bodyPr/>
        <a:lstStyle/>
        <a:p>
          <a:endParaRPr lang="en-US"/>
        </a:p>
      </dgm:t>
    </dgm:pt>
    <dgm:pt modelId="{407046C3-1B54-4B32-B613-0BC8834831BD}">
      <dgm:prSet phldrT="[Text]"/>
      <dgm:spPr/>
      <dgm:t>
        <a:bodyPr/>
        <a:lstStyle/>
        <a:p>
          <a:r>
            <a:rPr lang="en-US" dirty="0"/>
            <a:t>150 Years passed after the death of Sultan Mahmud, Muhammad </a:t>
          </a:r>
          <a:r>
            <a:rPr lang="en-US" dirty="0" err="1"/>
            <a:t>Ghuri</a:t>
          </a:r>
          <a:r>
            <a:rPr lang="en-US" dirty="0"/>
            <a:t> had the title of the Sultan of </a:t>
          </a:r>
          <a:r>
            <a:rPr lang="en-US" dirty="0" err="1"/>
            <a:t>Ghaznid</a:t>
          </a:r>
          <a:r>
            <a:rPr lang="en-US" dirty="0"/>
            <a:t> and finally he brought the Political Islam in India</a:t>
          </a:r>
        </a:p>
      </dgm:t>
    </dgm:pt>
    <dgm:pt modelId="{FEBE4373-F5EE-464D-80DE-68C3AC938A34}" type="parTrans" cxnId="{5E891EE6-B432-41EF-9C2E-CF4E2BDD7D7F}">
      <dgm:prSet/>
      <dgm:spPr/>
      <dgm:t>
        <a:bodyPr/>
        <a:lstStyle/>
        <a:p>
          <a:endParaRPr lang="en-US"/>
        </a:p>
      </dgm:t>
    </dgm:pt>
    <dgm:pt modelId="{D1100023-C0C0-45A4-8859-DD8F640371D0}" type="sibTrans" cxnId="{5E891EE6-B432-41EF-9C2E-CF4E2BDD7D7F}">
      <dgm:prSet/>
      <dgm:spPr/>
      <dgm:t>
        <a:bodyPr/>
        <a:lstStyle/>
        <a:p>
          <a:endParaRPr lang="en-US"/>
        </a:p>
      </dgm:t>
    </dgm:pt>
    <dgm:pt modelId="{E9D8C3FE-E329-4327-8D86-F4E20C1A2A50}">
      <dgm:prSet phldrT="[Text]"/>
      <dgm:spPr/>
      <dgm:t>
        <a:bodyPr/>
        <a:lstStyle/>
        <a:p>
          <a:r>
            <a:rPr lang="en-US" dirty="0"/>
            <a:t>1</a:t>
          </a:r>
          <a:r>
            <a:rPr lang="en-US" baseline="30000" dirty="0"/>
            <a:t>st</a:t>
          </a:r>
          <a:r>
            <a:rPr lang="en-US" dirty="0"/>
            <a:t> War at </a:t>
          </a:r>
          <a:r>
            <a:rPr lang="en-US" dirty="0" err="1"/>
            <a:t>Tarain</a:t>
          </a:r>
          <a:r>
            <a:rPr lang="en-US" dirty="0"/>
            <a:t> ( </a:t>
          </a:r>
          <a:r>
            <a:rPr lang="en-US" dirty="0" err="1"/>
            <a:t>Ghuri</a:t>
          </a:r>
          <a:r>
            <a:rPr lang="en-US" dirty="0"/>
            <a:t> was defeated by </a:t>
          </a:r>
          <a:r>
            <a:rPr lang="en-US" dirty="0" err="1"/>
            <a:t>Prithwi</a:t>
          </a:r>
          <a:r>
            <a:rPr lang="en-US" dirty="0"/>
            <a:t> Raj in 1191)</a:t>
          </a:r>
        </a:p>
      </dgm:t>
    </dgm:pt>
    <dgm:pt modelId="{D6A8FAE6-8336-46BD-8F8C-63893F8B47D0}" type="parTrans" cxnId="{92A11C2D-C099-43EF-8C51-A080EE660F5C}">
      <dgm:prSet/>
      <dgm:spPr/>
      <dgm:t>
        <a:bodyPr/>
        <a:lstStyle/>
        <a:p>
          <a:endParaRPr lang="en-US"/>
        </a:p>
      </dgm:t>
    </dgm:pt>
    <dgm:pt modelId="{6000A6B1-D07F-4101-B02D-90E954DFD350}" type="sibTrans" cxnId="{92A11C2D-C099-43EF-8C51-A080EE660F5C}">
      <dgm:prSet/>
      <dgm:spPr/>
      <dgm:t>
        <a:bodyPr/>
        <a:lstStyle/>
        <a:p>
          <a:endParaRPr lang="en-US"/>
        </a:p>
      </dgm:t>
    </dgm:pt>
    <dgm:pt modelId="{067C4DB1-4084-415D-8201-C5569056804E}">
      <dgm:prSet phldrT="[Text]"/>
      <dgm:spPr/>
      <dgm:t>
        <a:bodyPr/>
        <a:lstStyle/>
        <a:p>
          <a:r>
            <a:rPr lang="en-US" dirty="0"/>
            <a:t>2</a:t>
          </a:r>
          <a:r>
            <a:rPr lang="en-US" baseline="30000" dirty="0"/>
            <a:t>nd</a:t>
          </a:r>
          <a:r>
            <a:rPr lang="en-US" dirty="0"/>
            <a:t> War at </a:t>
          </a:r>
          <a:r>
            <a:rPr lang="en-US" dirty="0" err="1"/>
            <a:t>Tarain</a:t>
          </a:r>
          <a:r>
            <a:rPr lang="en-US" dirty="0"/>
            <a:t> (</a:t>
          </a:r>
          <a:r>
            <a:rPr lang="en-US" dirty="0" err="1"/>
            <a:t>Prithwi</a:t>
          </a:r>
          <a:r>
            <a:rPr lang="en-US" dirty="0"/>
            <a:t> Raj was defeated  by </a:t>
          </a:r>
          <a:r>
            <a:rPr lang="en-US" dirty="0" err="1"/>
            <a:t>Ghuri</a:t>
          </a:r>
          <a:r>
            <a:rPr lang="en-US" dirty="0"/>
            <a:t> in 1192)</a:t>
          </a:r>
        </a:p>
      </dgm:t>
    </dgm:pt>
    <dgm:pt modelId="{FEE8E113-8D46-4F8D-821F-CB5B3E862541}" type="parTrans" cxnId="{6369D5D9-B3AA-4F8F-8625-B22AE7B22EDD}">
      <dgm:prSet/>
      <dgm:spPr/>
      <dgm:t>
        <a:bodyPr/>
        <a:lstStyle/>
        <a:p>
          <a:endParaRPr lang="en-US"/>
        </a:p>
      </dgm:t>
    </dgm:pt>
    <dgm:pt modelId="{B3CCAD95-8C3E-4E3C-AB71-F1F504E978C7}" type="sibTrans" cxnId="{6369D5D9-B3AA-4F8F-8625-B22AE7B22EDD}">
      <dgm:prSet/>
      <dgm:spPr/>
      <dgm:t>
        <a:bodyPr/>
        <a:lstStyle/>
        <a:p>
          <a:endParaRPr lang="en-US"/>
        </a:p>
      </dgm:t>
    </dgm:pt>
    <dgm:pt modelId="{D8A45A90-072F-4640-BA1C-AD850BA05AA4}" type="pres">
      <dgm:prSet presAssocID="{622F701A-CB19-4D0A-B916-8554B1AEDA1B}" presName="Name0" presStyleCnt="0">
        <dgm:presLayoutVars>
          <dgm:chMax val="7"/>
          <dgm:chPref val="7"/>
          <dgm:dir/>
          <dgm:animOne val="branch"/>
          <dgm:animLvl val="lvl"/>
        </dgm:presLayoutVars>
      </dgm:prSet>
      <dgm:spPr/>
    </dgm:pt>
    <dgm:pt modelId="{FCF617D8-D781-465F-A8FD-801D8A2D5CE9}" type="pres">
      <dgm:prSet presAssocID="{88C6B99E-50C2-4344-BADB-712A286E8399}" presName="ParentComposite" presStyleCnt="0"/>
      <dgm:spPr/>
    </dgm:pt>
    <dgm:pt modelId="{CCDEFACB-69D2-43B2-BF9D-F617AAF52D61}" type="pres">
      <dgm:prSet presAssocID="{88C6B99E-50C2-4344-BADB-712A286E8399}" presName="Chord" presStyleLbl="bgShp" presStyleIdx="0" presStyleCnt="3"/>
      <dgm:spPr/>
    </dgm:pt>
    <dgm:pt modelId="{59D62F1B-B04F-4E5F-B133-A5155E0707A1}" type="pres">
      <dgm:prSet presAssocID="{88C6B99E-50C2-4344-BADB-712A286E8399}" presName="Pie" presStyleLbl="alignNode1" presStyleIdx="0" presStyleCnt="3"/>
      <dgm:spPr/>
    </dgm:pt>
    <dgm:pt modelId="{D346C2C4-3315-4A6C-9659-F69A73A2B715}" type="pres">
      <dgm:prSet presAssocID="{88C6B99E-50C2-4344-BADB-712A286E8399}" presName="Parent" presStyleLbl="revTx" presStyleIdx="0" presStyleCnt="6">
        <dgm:presLayoutVars>
          <dgm:chMax val="1"/>
          <dgm:chPref val="1"/>
          <dgm:bulletEnabled val="1"/>
        </dgm:presLayoutVars>
      </dgm:prSet>
      <dgm:spPr/>
    </dgm:pt>
    <dgm:pt modelId="{FDB67573-D93D-4B71-8014-E5BE2F623AD5}" type="pres">
      <dgm:prSet presAssocID="{60400F5E-69DF-4682-A9B2-45D2C5C5DFE6}" presName="negSibTrans" presStyleCnt="0"/>
      <dgm:spPr/>
    </dgm:pt>
    <dgm:pt modelId="{EA27A6DB-EE83-40B4-A125-3A7FAD23A025}" type="pres">
      <dgm:prSet presAssocID="{88C6B99E-50C2-4344-BADB-712A286E8399}" presName="composite" presStyleCnt="0"/>
      <dgm:spPr/>
    </dgm:pt>
    <dgm:pt modelId="{399A9E18-44C0-4846-ADA3-0E68CB872152}" type="pres">
      <dgm:prSet presAssocID="{88C6B99E-50C2-4344-BADB-712A286E8399}" presName="Child" presStyleLbl="revTx" presStyleIdx="1" presStyleCnt="6">
        <dgm:presLayoutVars>
          <dgm:chMax val="0"/>
          <dgm:chPref val="0"/>
          <dgm:bulletEnabled val="1"/>
        </dgm:presLayoutVars>
      </dgm:prSet>
      <dgm:spPr/>
    </dgm:pt>
    <dgm:pt modelId="{929B0B2B-EBD9-4A60-98DC-49959AC65A92}" type="pres">
      <dgm:prSet presAssocID="{52603E81-72CB-4DB9-B522-7519E5A2ED58}" presName="sibTrans" presStyleCnt="0"/>
      <dgm:spPr/>
    </dgm:pt>
    <dgm:pt modelId="{4587732A-47B6-4701-82BC-94860B13A958}" type="pres">
      <dgm:prSet presAssocID="{49EACD88-9841-4464-97D4-FEEC4E79D158}" presName="ParentComposite" presStyleCnt="0"/>
      <dgm:spPr/>
    </dgm:pt>
    <dgm:pt modelId="{1A549CBD-AFA9-4F20-8D1A-39A7E794FD73}" type="pres">
      <dgm:prSet presAssocID="{49EACD88-9841-4464-97D4-FEEC4E79D158}" presName="Chord" presStyleLbl="bgShp" presStyleIdx="1" presStyleCnt="3"/>
      <dgm:spPr/>
    </dgm:pt>
    <dgm:pt modelId="{3A748FBA-D56A-465F-BF91-564AEC40A48B}" type="pres">
      <dgm:prSet presAssocID="{49EACD88-9841-4464-97D4-FEEC4E79D158}" presName="Pie" presStyleLbl="alignNode1" presStyleIdx="1" presStyleCnt="3"/>
      <dgm:spPr/>
    </dgm:pt>
    <dgm:pt modelId="{A2410D78-EA15-4D03-B1A6-8C32A4F480DA}" type="pres">
      <dgm:prSet presAssocID="{49EACD88-9841-4464-97D4-FEEC4E79D158}" presName="Parent" presStyleLbl="revTx" presStyleIdx="2" presStyleCnt="6">
        <dgm:presLayoutVars>
          <dgm:chMax val="1"/>
          <dgm:chPref val="1"/>
          <dgm:bulletEnabled val="1"/>
        </dgm:presLayoutVars>
      </dgm:prSet>
      <dgm:spPr/>
    </dgm:pt>
    <dgm:pt modelId="{EC21F40A-3079-4F80-BD8D-D4DC1ED23A30}" type="pres">
      <dgm:prSet presAssocID="{A767E550-7CDE-49E7-BED4-53AB5849B32A}" presName="negSibTrans" presStyleCnt="0"/>
      <dgm:spPr/>
    </dgm:pt>
    <dgm:pt modelId="{B56CC307-291D-4489-AE65-FDE15FFCEC94}" type="pres">
      <dgm:prSet presAssocID="{49EACD88-9841-4464-97D4-FEEC4E79D158}" presName="composite" presStyleCnt="0"/>
      <dgm:spPr/>
    </dgm:pt>
    <dgm:pt modelId="{6CF4D46E-2883-44B1-9D1C-0897A4CDF261}" type="pres">
      <dgm:prSet presAssocID="{49EACD88-9841-4464-97D4-FEEC4E79D158}" presName="Child" presStyleLbl="revTx" presStyleIdx="3" presStyleCnt="6">
        <dgm:presLayoutVars>
          <dgm:chMax val="0"/>
          <dgm:chPref val="0"/>
          <dgm:bulletEnabled val="1"/>
        </dgm:presLayoutVars>
      </dgm:prSet>
      <dgm:spPr/>
    </dgm:pt>
    <dgm:pt modelId="{C86E0B35-2580-4A21-9FBA-56A54068A053}" type="pres">
      <dgm:prSet presAssocID="{67B06A4D-9454-4660-86C0-4E3FE98C2260}" presName="sibTrans" presStyleCnt="0"/>
      <dgm:spPr/>
    </dgm:pt>
    <dgm:pt modelId="{66DFA6CF-599A-4E49-B39C-713F42F92E9A}" type="pres">
      <dgm:prSet presAssocID="{8950DB18-0F81-4F42-8C87-58B650EC6463}" presName="ParentComposite" presStyleCnt="0"/>
      <dgm:spPr/>
    </dgm:pt>
    <dgm:pt modelId="{445D7145-AD11-4EEC-95AA-16C86DDA6F21}" type="pres">
      <dgm:prSet presAssocID="{8950DB18-0F81-4F42-8C87-58B650EC6463}" presName="Chord" presStyleLbl="bgShp" presStyleIdx="2" presStyleCnt="3"/>
      <dgm:spPr/>
    </dgm:pt>
    <dgm:pt modelId="{6B00701E-795C-4D52-BB36-042F0881F2D3}" type="pres">
      <dgm:prSet presAssocID="{8950DB18-0F81-4F42-8C87-58B650EC6463}" presName="Pie" presStyleLbl="alignNode1" presStyleIdx="2" presStyleCnt="3"/>
      <dgm:spPr/>
    </dgm:pt>
    <dgm:pt modelId="{FE3DB141-9FA4-46DD-B919-89FC3D87CBA8}" type="pres">
      <dgm:prSet presAssocID="{8950DB18-0F81-4F42-8C87-58B650EC6463}" presName="Parent" presStyleLbl="revTx" presStyleIdx="4" presStyleCnt="6">
        <dgm:presLayoutVars>
          <dgm:chMax val="1"/>
          <dgm:chPref val="1"/>
          <dgm:bulletEnabled val="1"/>
        </dgm:presLayoutVars>
      </dgm:prSet>
      <dgm:spPr/>
    </dgm:pt>
    <dgm:pt modelId="{525A3FD3-35C0-4ACE-9089-6A16911BE76F}" type="pres">
      <dgm:prSet presAssocID="{D1100023-C0C0-45A4-8859-DD8F640371D0}" presName="negSibTrans" presStyleCnt="0"/>
      <dgm:spPr/>
    </dgm:pt>
    <dgm:pt modelId="{12BE4102-C364-4D2B-A53F-3E1F01A71C4E}" type="pres">
      <dgm:prSet presAssocID="{8950DB18-0F81-4F42-8C87-58B650EC6463}" presName="composite" presStyleCnt="0"/>
      <dgm:spPr/>
    </dgm:pt>
    <dgm:pt modelId="{642167A6-31C1-4D49-8296-79DF9850E635}" type="pres">
      <dgm:prSet presAssocID="{8950DB18-0F81-4F42-8C87-58B650EC6463}" presName="Child" presStyleLbl="revTx" presStyleIdx="5" presStyleCnt="6">
        <dgm:presLayoutVars>
          <dgm:chMax val="0"/>
          <dgm:chPref val="0"/>
          <dgm:bulletEnabled val="1"/>
        </dgm:presLayoutVars>
      </dgm:prSet>
      <dgm:spPr/>
    </dgm:pt>
  </dgm:ptLst>
  <dgm:cxnLst>
    <dgm:cxn modelId="{C8E33807-1D7F-4D32-B155-D3B192473966}" type="presOf" srcId="{407046C3-1B54-4B32-B613-0BC8834831BD}" destId="{642167A6-31C1-4D49-8296-79DF9850E635}" srcOrd="0" destOrd="0" presId="urn:microsoft.com/office/officeart/2009/3/layout/PieProcess"/>
    <dgm:cxn modelId="{F47CF80E-6C32-49B6-8DAB-DA055518A230}" type="presOf" srcId="{8DCB5AEA-0269-43AC-841B-32B7B293D4A0}" destId="{6CF4D46E-2883-44B1-9D1C-0897A4CDF261}" srcOrd="0" destOrd="1" presId="urn:microsoft.com/office/officeart/2009/3/layout/PieProcess"/>
    <dgm:cxn modelId="{F7DE601E-F37A-474D-A0D5-E640BC1EE684}" srcId="{622F701A-CB19-4D0A-B916-8554B1AEDA1B}" destId="{88C6B99E-50C2-4344-BADB-712A286E8399}" srcOrd="0" destOrd="0" parTransId="{6CA2F85B-95E6-406C-9476-DD7CC897D523}" sibTransId="{52603E81-72CB-4DB9-B522-7519E5A2ED58}"/>
    <dgm:cxn modelId="{92A11C2D-C099-43EF-8C51-A080EE660F5C}" srcId="{8950DB18-0F81-4F42-8C87-58B650EC6463}" destId="{E9D8C3FE-E329-4327-8D86-F4E20C1A2A50}" srcOrd="1" destOrd="0" parTransId="{D6A8FAE6-8336-46BD-8F8C-63893F8B47D0}" sibTransId="{6000A6B1-D07F-4101-B02D-90E954DFD350}"/>
    <dgm:cxn modelId="{65E5BB33-DEC8-48FD-B8E4-0994C8AE26A2}" srcId="{88C6B99E-50C2-4344-BADB-712A286E8399}" destId="{DBF771F5-186D-4101-84FA-6A40855D6A36}" srcOrd="0" destOrd="0" parTransId="{79388E7D-07B4-4D44-82E5-FE234E43AB64}" sibTransId="{60400F5E-69DF-4682-A9B2-45D2C5C5DFE6}"/>
    <dgm:cxn modelId="{EC7E0151-3378-4ADC-8084-F162B4F34778}" type="presOf" srcId="{8950DB18-0F81-4F42-8C87-58B650EC6463}" destId="{FE3DB141-9FA4-46DD-B919-89FC3D87CBA8}" srcOrd="0" destOrd="0" presId="urn:microsoft.com/office/officeart/2009/3/layout/PieProcess"/>
    <dgm:cxn modelId="{357D4173-C675-4B7E-8704-3EC668BCB96E}" type="presOf" srcId="{067C4DB1-4084-415D-8201-C5569056804E}" destId="{642167A6-31C1-4D49-8296-79DF9850E635}" srcOrd="0" destOrd="2" presId="urn:microsoft.com/office/officeart/2009/3/layout/PieProcess"/>
    <dgm:cxn modelId="{71E9EF53-D7D5-4567-821F-0901F5BFC42B}" srcId="{49EACD88-9841-4464-97D4-FEEC4E79D158}" destId="{189A16C6-C7FE-4635-8CE6-0E4DE6505952}" srcOrd="0" destOrd="0" parTransId="{56CCF83B-9DCB-4180-A440-67574DEC0370}" sibTransId="{A767E550-7CDE-49E7-BED4-53AB5849B32A}"/>
    <dgm:cxn modelId="{DE004055-2D98-47E0-B240-EE7643CEEB5C}" srcId="{49EACD88-9841-4464-97D4-FEEC4E79D158}" destId="{8DCB5AEA-0269-43AC-841B-32B7B293D4A0}" srcOrd="1" destOrd="0" parTransId="{F51C7204-AD31-495F-A26A-8BC3B04DAD7B}" sibTransId="{1B9E163C-4576-4CFE-AFF5-74FA25403EFE}"/>
    <dgm:cxn modelId="{1BE17383-0A42-4B14-ABB6-67043F14C1A8}" srcId="{622F701A-CB19-4D0A-B916-8554B1AEDA1B}" destId="{8950DB18-0F81-4F42-8C87-58B650EC6463}" srcOrd="2" destOrd="0" parTransId="{E6AE1535-C8E2-4AFF-B8C3-55BBC4B6D27D}" sibTransId="{37DC9D8A-39BB-4D2A-A481-A8F4DDAA42B7}"/>
    <dgm:cxn modelId="{7E90B197-F88B-4F4E-837D-E2F0B10CF5E9}" type="presOf" srcId="{189A16C6-C7FE-4635-8CE6-0E4DE6505952}" destId="{6CF4D46E-2883-44B1-9D1C-0897A4CDF261}" srcOrd="0" destOrd="0" presId="urn:microsoft.com/office/officeart/2009/3/layout/PieProcess"/>
    <dgm:cxn modelId="{AFD4CD9A-1088-466F-B413-52C266B28CE1}" type="presOf" srcId="{49EACD88-9841-4464-97D4-FEEC4E79D158}" destId="{A2410D78-EA15-4D03-B1A6-8C32A4F480DA}" srcOrd="0" destOrd="0" presId="urn:microsoft.com/office/officeart/2009/3/layout/PieProcess"/>
    <dgm:cxn modelId="{803DBBCF-8776-49F4-BE1E-57959C6E8AF4}" srcId="{622F701A-CB19-4D0A-B916-8554B1AEDA1B}" destId="{49EACD88-9841-4464-97D4-FEEC4E79D158}" srcOrd="1" destOrd="0" parTransId="{31FB0405-BC70-4D12-8540-359342A25EE7}" sibTransId="{67B06A4D-9454-4660-86C0-4E3FE98C2260}"/>
    <dgm:cxn modelId="{6369D5D9-B3AA-4F8F-8625-B22AE7B22EDD}" srcId="{8950DB18-0F81-4F42-8C87-58B650EC6463}" destId="{067C4DB1-4084-415D-8201-C5569056804E}" srcOrd="2" destOrd="0" parTransId="{FEE8E113-8D46-4F8D-821F-CB5B3E862541}" sibTransId="{B3CCAD95-8C3E-4E3C-AB71-F1F504E978C7}"/>
    <dgm:cxn modelId="{5E891EE6-B432-41EF-9C2E-CF4E2BDD7D7F}" srcId="{8950DB18-0F81-4F42-8C87-58B650EC6463}" destId="{407046C3-1B54-4B32-B613-0BC8834831BD}" srcOrd="0" destOrd="0" parTransId="{FEBE4373-F5EE-464D-80DE-68C3AC938A34}" sibTransId="{D1100023-C0C0-45A4-8859-DD8F640371D0}"/>
    <dgm:cxn modelId="{D50D9DE6-1D77-4837-B671-BA0A70AD5AE0}" type="presOf" srcId="{622F701A-CB19-4D0A-B916-8554B1AEDA1B}" destId="{D8A45A90-072F-4640-BA1C-AD850BA05AA4}" srcOrd="0" destOrd="0" presId="urn:microsoft.com/office/officeart/2009/3/layout/PieProcess"/>
    <dgm:cxn modelId="{0E1865F0-065F-4BCF-908F-9EACFB35A154}" type="presOf" srcId="{88C6B99E-50C2-4344-BADB-712A286E8399}" destId="{D346C2C4-3315-4A6C-9659-F69A73A2B715}" srcOrd="0" destOrd="0" presId="urn:microsoft.com/office/officeart/2009/3/layout/PieProcess"/>
    <dgm:cxn modelId="{448E62FC-DE0B-4FF2-8B74-0DFD1D8C2FF2}" type="presOf" srcId="{E9D8C3FE-E329-4327-8D86-F4E20C1A2A50}" destId="{642167A6-31C1-4D49-8296-79DF9850E635}" srcOrd="0" destOrd="1" presId="urn:microsoft.com/office/officeart/2009/3/layout/PieProcess"/>
    <dgm:cxn modelId="{7E95E0FE-336B-4585-A74D-F9BE09F28278}" type="presOf" srcId="{DBF771F5-186D-4101-84FA-6A40855D6A36}" destId="{399A9E18-44C0-4846-ADA3-0E68CB872152}" srcOrd="0" destOrd="0" presId="urn:microsoft.com/office/officeart/2009/3/layout/PieProcess"/>
    <dgm:cxn modelId="{9A268556-6C18-4274-9D38-45FE58735129}" type="presParOf" srcId="{D8A45A90-072F-4640-BA1C-AD850BA05AA4}" destId="{FCF617D8-D781-465F-A8FD-801D8A2D5CE9}" srcOrd="0" destOrd="0" presId="urn:microsoft.com/office/officeart/2009/3/layout/PieProcess"/>
    <dgm:cxn modelId="{27DA8D71-27F1-4136-9E5D-A41783B74FF4}" type="presParOf" srcId="{FCF617D8-D781-465F-A8FD-801D8A2D5CE9}" destId="{CCDEFACB-69D2-43B2-BF9D-F617AAF52D61}" srcOrd="0" destOrd="0" presId="urn:microsoft.com/office/officeart/2009/3/layout/PieProcess"/>
    <dgm:cxn modelId="{9EA69389-14CF-4E57-A00D-0CE52FA7971E}" type="presParOf" srcId="{FCF617D8-D781-465F-A8FD-801D8A2D5CE9}" destId="{59D62F1B-B04F-4E5F-B133-A5155E0707A1}" srcOrd="1" destOrd="0" presId="urn:microsoft.com/office/officeart/2009/3/layout/PieProcess"/>
    <dgm:cxn modelId="{54A6B727-DB3E-4DB2-920E-46AD261D0332}" type="presParOf" srcId="{FCF617D8-D781-465F-A8FD-801D8A2D5CE9}" destId="{D346C2C4-3315-4A6C-9659-F69A73A2B715}" srcOrd="2" destOrd="0" presId="urn:microsoft.com/office/officeart/2009/3/layout/PieProcess"/>
    <dgm:cxn modelId="{0372C24D-E0DC-4312-B60D-05E35A95F26F}" type="presParOf" srcId="{D8A45A90-072F-4640-BA1C-AD850BA05AA4}" destId="{FDB67573-D93D-4B71-8014-E5BE2F623AD5}" srcOrd="1" destOrd="0" presId="urn:microsoft.com/office/officeart/2009/3/layout/PieProcess"/>
    <dgm:cxn modelId="{68EA3EC7-00C1-448B-B6F8-6A7681FDA38C}" type="presParOf" srcId="{D8A45A90-072F-4640-BA1C-AD850BA05AA4}" destId="{EA27A6DB-EE83-40B4-A125-3A7FAD23A025}" srcOrd="2" destOrd="0" presId="urn:microsoft.com/office/officeart/2009/3/layout/PieProcess"/>
    <dgm:cxn modelId="{9970153D-7C87-4C71-9B11-FD757680647E}" type="presParOf" srcId="{EA27A6DB-EE83-40B4-A125-3A7FAD23A025}" destId="{399A9E18-44C0-4846-ADA3-0E68CB872152}" srcOrd="0" destOrd="0" presId="urn:microsoft.com/office/officeart/2009/3/layout/PieProcess"/>
    <dgm:cxn modelId="{75B8BB0C-1476-41BC-A39B-84162192738F}" type="presParOf" srcId="{D8A45A90-072F-4640-BA1C-AD850BA05AA4}" destId="{929B0B2B-EBD9-4A60-98DC-49959AC65A92}" srcOrd="3" destOrd="0" presId="urn:microsoft.com/office/officeart/2009/3/layout/PieProcess"/>
    <dgm:cxn modelId="{161A3B73-0119-432A-96B8-CC8DAE214071}" type="presParOf" srcId="{D8A45A90-072F-4640-BA1C-AD850BA05AA4}" destId="{4587732A-47B6-4701-82BC-94860B13A958}" srcOrd="4" destOrd="0" presId="urn:microsoft.com/office/officeart/2009/3/layout/PieProcess"/>
    <dgm:cxn modelId="{AC788C3F-DBD3-4A22-8CA0-95C36394A396}" type="presParOf" srcId="{4587732A-47B6-4701-82BC-94860B13A958}" destId="{1A549CBD-AFA9-4F20-8D1A-39A7E794FD73}" srcOrd="0" destOrd="0" presId="urn:microsoft.com/office/officeart/2009/3/layout/PieProcess"/>
    <dgm:cxn modelId="{6F4F105F-4FF4-4D7C-A1E1-0F9075B8D817}" type="presParOf" srcId="{4587732A-47B6-4701-82BC-94860B13A958}" destId="{3A748FBA-D56A-465F-BF91-564AEC40A48B}" srcOrd="1" destOrd="0" presId="urn:microsoft.com/office/officeart/2009/3/layout/PieProcess"/>
    <dgm:cxn modelId="{EF15C5A5-720A-4523-8AEB-D9A39A5FF4B1}" type="presParOf" srcId="{4587732A-47B6-4701-82BC-94860B13A958}" destId="{A2410D78-EA15-4D03-B1A6-8C32A4F480DA}" srcOrd="2" destOrd="0" presId="urn:microsoft.com/office/officeart/2009/3/layout/PieProcess"/>
    <dgm:cxn modelId="{C97F8779-66E5-40AE-A169-E411E2314482}" type="presParOf" srcId="{D8A45A90-072F-4640-BA1C-AD850BA05AA4}" destId="{EC21F40A-3079-4F80-BD8D-D4DC1ED23A30}" srcOrd="5" destOrd="0" presId="urn:microsoft.com/office/officeart/2009/3/layout/PieProcess"/>
    <dgm:cxn modelId="{A7A05E8C-7BF7-422E-B443-BB4A242621BF}" type="presParOf" srcId="{D8A45A90-072F-4640-BA1C-AD850BA05AA4}" destId="{B56CC307-291D-4489-AE65-FDE15FFCEC94}" srcOrd="6" destOrd="0" presId="urn:microsoft.com/office/officeart/2009/3/layout/PieProcess"/>
    <dgm:cxn modelId="{955EBF4F-0DCD-42EC-A71D-B4A9C4F12A06}" type="presParOf" srcId="{B56CC307-291D-4489-AE65-FDE15FFCEC94}" destId="{6CF4D46E-2883-44B1-9D1C-0897A4CDF261}" srcOrd="0" destOrd="0" presId="urn:microsoft.com/office/officeart/2009/3/layout/PieProcess"/>
    <dgm:cxn modelId="{8993E275-BEA5-49E5-AA7C-FC77B18EA1E2}" type="presParOf" srcId="{D8A45A90-072F-4640-BA1C-AD850BA05AA4}" destId="{C86E0B35-2580-4A21-9FBA-56A54068A053}" srcOrd="7" destOrd="0" presId="urn:microsoft.com/office/officeart/2009/3/layout/PieProcess"/>
    <dgm:cxn modelId="{E05E0C23-6CAC-487D-B04F-1C64B612D8B6}" type="presParOf" srcId="{D8A45A90-072F-4640-BA1C-AD850BA05AA4}" destId="{66DFA6CF-599A-4E49-B39C-713F42F92E9A}" srcOrd="8" destOrd="0" presId="urn:microsoft.com/office/officeart/2009/3/layout/PieProcess"/>
    <dgm:cxn modelId="{7C990B5E-284B-4209-B83E-8ED48443E39F}" type="presParOf" srcId="{66DFA6CF-599A-4E49-B39C-713F42F92E9A}" destId="{445D7145-AD11-4EEC-95AA-16C86DDA6F21}" srcOrd="0" destOrd="0" presId="urn:microsoft.com/office/officeart/2009/3/layout/PieProcess"/>
    <dgm:cxn modelId="{F312FC19-C462-4CF3-88D1-2815594B2253}" type="presParOf" srcId="{66DFA6CF-599A-4E49-B39C-713F42F92E9A}" destId="{6B00701E-795C-4D52-BB36-042F0881F2D3}" srcOrd="1" destOrd="0" presId="urn:microsoft.com/office/officeart/2009/3/layout/PieProcess"/>
    <dgm:cxn modelId="{55F2574C-A2FB-4C6D-881A-314886451818}" type="presParOf" srcId="{66DFA6CF-599A-4E49-B39C-713F42F92E9A}" destId="{FE3DB141-9FA4-46DD-B919-89FC3D87CBA8}" srcOrd="2" destOrd="0" presId="urn:microsoft.com/office/officeart/2009/3/layout/PieProcess"/>
    <dgm:cxn modelId="{262D7AD3-991C-495F-B220-9C9D80250057}" type="presParOf" srcId="{D8A45A90-072F-4640-BA1C-AD850BA05AA4}" destId="{525A3FD3-35C0-4ACE-9089-6A16911BE76F}" srcOrd="9" destOrd="0" presId="urn:microsoft.com/office/officeart/2009/3/layout/PieProcess"/>
    <dgm:cxn modelId="{11A24A71-CEC3-4036-B890-66834BD68449}" type="presParOf" srcId="{D8A45A90-072F-4640-BA1C-AD850BA05AA4}" destId="{12BE4102-C364-4D2B-A53F-3E1F01A71C4E}" srcOrd="10" destOrd="0" presId="urn:microsoft.com/office/officeart/2009/3/layout/PieProcess"/>
    <dgm:cxn modelId="{94D267CA-AF7E-46DF-B671-9B3E4FB0CE68}" type="presParOf" srcId="{12BE4102-C364-4D2B-A53F-3E1F01A71C4E}" destId="{642167A6-31C1-4D49-8296-79DF9850E635}"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EBAF7F-6BA2-4E06-A3AA-1025B1343849}" type="doc">
      <dgm:prSet loTypeId="urn:microsoft.com/office/officeart/2005/8/layout/vList3" loCatId="list" qsTypeId="urn:microsoft.com/office/officeart/2005/8/quickstyle/simple1" qsCatId="simple" csTypeId="urn:microsoft.com/office/officeart/2005/8/colors/accent0_1" csCatId="mainScheme" phldr="1"/>
      <dgm:spPr/>
      <dgm:t>
        <a:bodyPr/>
        <a:lstStyle/>
        <a:p>
          <a:endParaRPr lang="en-US"/>
        </a:p>
      </dgm:t>
    </dgm:pt>
    <dgm:pt modelId="{616E4B78-0AE5-4D28-BD95-581ACD11DEBA}">
      <dgm:prSet/>
      <dgm:spPr/>
      <dgm:t>
        <a:bodyPr/>
        <a:lstStyle/>
        <a:p>
          <a:pPr rtl="0"/>
          <a:r>
            <a:rPr lang="en-US"/>
            <a:t>4. Sultan Nasiruddin Mahmud (1246-1266)</a:t>
          </a:r>
        </a:p>
      </dgm:t>
    </dgm:pt>
    <dgm:pt modelId="{07BAEC65-3409-4B4F-81DA-22AF34F3C3EC}" type="parTrans" cxnId="{3479E788-4AD0-4D19-9FF0-C48CA5692704}">
      <dgm:prSet/>
      <dgm:spPr/>
      <dgm:t>
        <a:bodyPr/>
        <a:lstStyle/>
        <a:p>
          <a:endParaRPr lang="en-US"/>
        </a:p>
      </dgm:t>
    </dgm:pt>
    <dgm:pt modelId="{06716C19-545F-4B16-86D0-3DE7B916652B}" type="sibTrans" cxnId="{3479E788-4AD0-4D19-9FF0-C48CA5692704}">
      <dgm:prSet/>
      <dgm:spPr/>
      <dgm:t>
        <a:bodyPr/>
        <a:lstStyle/>
        <a:p>
          <a:endParaRPr lang="en-US"/>
        </a:p>
      </dgm:t>
    </dgm:pt>
    <dgm:pt modelId="{E31F38FF-2F19-449C-BE3C-D2BA7C93EEA3}">
      <dgm:prSet/>
      <dgm:spPr/>
      <dgm:t>
        <a:bodyPr/>
        <a:lstStyle/>
        <a:p>
          <a:pPr rtl="0"/>
          <a:r>
            <a:rPr lang="en-US" dirty="0"/>
            <a:t>5. Sultan </a:t>
          </a:r>
          <a:r>
            <a:rPr lang="en-US" dirty="0" err="1"/>
            <a:t>Ghiyas</a:t>
          </a:r>
          <a:r>
            <a:rPr lang="en-US" dirty="0"/>
            <a:t> Uddin </a:t>
          </a:r>
          <a:r>
            <a:rPr lang="en-US" dirty="0" err="1"/>
            <a:t>Balban</a:t>
          </a:r>
          <a:r>
            <a:rPr lang="en-US" dirty="0"/>
            <a:t> (1266-1287)</a:t>
          </a:r>
        </a:p>
      </dgm:t>
    </dgm:pt>
    <dgm:pt modelId="{15A6283C-D7F5-45F8-B1EF-DC53538E7ADC}" type="parTrans" cxnId="{01C6ACD9-5DBF-4E9F-9BD8-1B170F4F82FA}">
      <dgm:prSet/>
      <dgm:spPr/>
      <dgm:t>
        <a:bodyPr/>
        <a:lstStyle/>
        <a:p>
          <a:endParaRPr lang="en-US"/>
        </a:p>
      </dgm:t>
    </dgm:pt>
    <dgm:pt modelId="{3C620C74-C4BF-4635-B4B0-9CD5E7C88AE7}" type="sibTrans" cxnId="{01C6ACD9-5DBF-4E9F-9BD8-1B170F4F82FA}">
      <dgm:prSet/>
      <dgm:spPr/>
      <dgm:t>
        <a:bodyPr/>
        <a:lstStyle/>
        <a:p>
          <a:endParaRPr lang="en-US"/>
        </a:p>
      </dgm:t>
    </dgm:pt>
    <dgm:pt modelId="{9F9FBE66-9405-4C60-B747-6F035501FD1C}" type="pres">
      <dgm:prSet presAssocID="{1BEBAF7F-6BA2-4E06-A3AA-1025B1343849}" presName="linearFlow" presStyleCnt="0">
        <dgm:presLayoutVars>
          <dgm:dir/>
          <dgm:resizeHandles val="exact"/>
        </dgm:presLayoutVars>
      </dgm:prSet>
      <dgm:spPr/>
    </dgm:pt>
    <dgm:pt modelId="{C5B98A1C-1ABC-40DC-9128-401D63222BC5}" type="pres">
      <dgm:prSet presAssocID="{616E4B78-0AE5-4D28-BD95-581ACD11DEBA}" presName="composite" presStyleCnt="0"/>
      <dgm:spPr/>
    </dgm:pt>
    <dgm:pt modelId="{C6224B2B-7E7D-4E98-8EFF-33077C055696}" type="pres">
      <dgm:prSet presAssocID="{616E4B78-0AE5-4D28-BD95-581ACD11DEBA}" presName="imgShp" presStyleLbl="fgImgPlace1" presStyleIdx="0" presStyleCnt="2"/>
      <dgm:spPr>
        <a:blipFill rotWithShape="1">
          <a:blip xmlns:r="http://schemas.openxmlformats.org/officeDocument/2006/relationships" r:embed="rId1"/>
          <a:stretch>
            <a:fillRect/>
          </a:stretch>
        </a:blipFill>
      </dgm:spPr>
    </dgm:pt>
    <dgm:pt modelId="{6A77937A-D2EE-4562-866D-8FB5CAF5127A}" type="pres">
      <dgm:prSet presAssocID="{616E4B78-0AE5-4D28-BD95-581ACD11DEBA}" presName="txShp" presStyleLbl="node1" presStyleIdx="0" presStyleCnt="2">
        <dgm:presLayoutVars>
          <dgm:bulletEnabled val="1"/>
        </dgm:presLayoutVars>
      </dgm:prSet>
      <dgm:spPr/>
    </dgm:pt>
    <dgm:pt modelId="{DD56164B-BF81-474C-B33C-74E8733159A0}" type="pres">
      <dgm:prSet presAssocID="{06716C19-545F-4B16-86D0-3DE7B916652B}" presName="spacing" presStyleCnt="0"/>
      <dgm:spPr/>
    </dgm:pt>
    <dgm:pt modelId="{30EF1C30-FFBB-4D49-87E3-6684DA7A2BC4}" type="pres">
      <dgm:prSet presAssocID="{E31F38FF-2F19-449C-BE3C-D2BA7C93EEA3}" presName="composite" presStyleCnt="0"/>
      <dgm:spPr/>
    </dgm:pt>
    <dgm:pt modelId="{AFA783B7-F2D4-4B56-AA02-EFD2C5D02AE9}" type="pres">
      <dgm:prSet presAssocID="{E31F38FF-2F19-449C-BE3C-D2BA7C93EEA3}" presName="imgShp" presStyleLbl="fgImgPlace1" presStyleIdx="1" presStyleCnt="2"/>
      <dgm:spPr>
        <a:blipFill rotWithShape="1">
          <a:blip xmlns:r="http://schemas.openxmlformats.org/officeDocument/2006/relationships" r:embed="rId2"/>
          <a:stretch>
            <a:fillRect/>
          </a:stretch>
        </a:blipFill>
      </dgm:spPr>
    </dgm:pt>
    <dgm:pt modelId="{014B53E7-AE06-4579-A876-61AE21FE2999}" type="pres">
      <dgm:prSet presAssocID="{E31F38FF-2F19-449C-BE3C-D2BA7C93EEA3}" presName="txShp" presStyleLbl="node1" presStyleIdx="1" presStyleCnt="2">
        <dgm:presLayoutVars>
          <dgm:bulletEnabled val="1"/>
        </dgm:presLayoutVars>
      </dgm:prSet>
      <dgm:spPr/>
    </dgm:pt>
  </dgm:ptLst>
  <dgm:cxnLst>
    <dgm:cxn modelId="{082DC270-7037-4BDC-A22D-50F4681FE4FF}" type="presOf" srcId="{616E4B78-0AE5-4D28-BD95-581ACD11DEBA}" destId="{6A77937A-D2EE-4562-866D-8FB5CAF5127A}" srcOrd="0" destOrd="0" presId="urn:microsoft.com/office/officeart/2005/8/layout/vList3"/>
    <dgm:cxn modelId="{29EB3576-39BC-4C23-A8BC-665DDD041C6A}" type="presOf" srcId="{E31F38FF-2F19-449C-BE3C-D2BA7C93EEA3}" destId="{014B53E7-AE06-4579-A876-61AE21FE2999}" srcOrd="0" destOrd="0" presId="urn:microsoft.com/office/officeart/2005/8/layout/vList3"/>
    <dgm:cxn modelId="{3479E788-4AD0-4D19-9FF0-C48CA5692704}" srcId="{1BEBAF7F-6BA2-4E06-A3AA-1025B1343849}" destId="{616E4B78-0AE5-4D28-BD95-581ACD11DEBA}" srcOrd="0" destOrd="0" parTransId="{07BAEC65-3409-4B4F-81DA-22AF34F3C3EC}" sibTransId="{06716C19-545F-4B16-86D0-3DE7B916652B}"/>
    <dgm:cxn modelId="{5E3A9397-7A90-45D8-BAA5-2E936F04DE4A}" type="presOf" srcId="{1BEBAF7F-6BA2-4E06-A3AA-1025B1343849}" destId="{9F9FBE66-9405-4C60-B747-6F035501FD1C}" srcOrd="0" destOrd="0" presId="urn:microsoft.com/office/officeart/2005/8/layout/vList3"/>
    <dgm:cxn modelId="{01C6ACD9-5DBF-4E9F-9BD8-1B170F4F82FA}" srcId="{1BEBAF7F-6BA2-4E06-A3AA-1025B1343849}" destId="{E31F38FF-2F19-449C-BE3C-D2BA7C93EEA3}" srcOrd="1" destOrd="0" parTransId="{15A6283C-D7F5-45F8-B1EF-DC53538E7ADC}" sibTransId="{3C620C74-C4BF-4635-B4B0-9CD5E7C88AE7}"/>
    <dgm:cxn modelId="{50870FAE-80D7-4628-AE85-21CED209D4D2}" type="presParOf" srcId="{9F9FBE66-9405-4C60-B747-6F035501FD1C}" destId="{C5B98A1C-1ABC-40DC-9128-401D63222BC5}" srcOrd="0" destOrd="0" presId="urn:microsoft.com/office/officeart/2005/8/layout/vList3"/>
    <dgm:cxn modelId="{E61CF4A6-8DD3-452C-B3AE-83D5699EB1C7}" type="presParOf" srcId="{C5B98A1C-1ABC-40DC-9128-401D63222BC5}" destId="{C6224B2B-7E7D-4E98-8EFF-33077C055696}" srcOrd="0" destOrd="0" presId="urn:microsoft.com/office/officeart/2005/8/layout/vList3"/>
    <dgm:cxn modelId="{75560CC1-6A69-4375-B1B8-E154A27089EB}" type="presParOf" srcId="{C5B98A1C-1ABC-40DC-9128-401D63222BC5}" destId="{6A77937A-D2EE-4562-866D-8FB5CAF5127A}" srcOrd="1" destOrd="0" presId="urn:microsoft.com/office/officeart/2005/8/layout/vList3"/>
    <dgm:cxn modelId="{928CAE8B-0B67-4EF4-8A11-BD644A60B923}" type="presParOf" srcId="{9F9FBE66-9405-4C60-B747-6F035501FD1C}" destId="{DD56164B-BF81-474C-B33C-74E8733159A0}" srcOrd="1" destOrd="0" presId="urn:microsoft.com/office/officeart/2005/8/layout/vList3"/>
    <dgm:cxn modelId="{A6572127-4110-484A-8EF3-53AB1CE8922C}" type="presParOf" srcId="{9F9FBE66-9405-4C60-B747-6F035501FD1C}" destId="{30EF1C30-FFBB-4D49-87E3-6684DA7A2BC4}" srcOrd="2" destOrd="0" presId="urn:microsoft.com/office/officeart/2005/8/layout/vList3"/>
    <dgm:cxn modelId="{551BCBF7-7877-4614-8E16-6A0C81CDEA7C}" type="presParOf" srcId="{30EF1C30-FFBB-4D49-87E3-6684DA7A2BC4}" destId="{AFA783B7-F2D4-4B56-AA02-EFD2C5D02AE9}" srcOrd="0" destOrd="0" presId="urn:microsoft.com/office/officeart/2005/8/layout/vList3"/>
    <dgm:cxn modelId="{29C8B085-4EE9-48F9-A4F5-3DE0F3BC02F3}" type="presParOf" srcId="{30EF1C30-FFBB-4D49-87E3-6684DA7A2BC4}" destId="{014B53E7-AE06-4579-A876-61AE21FE299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F3DFA3-6EC8-4874-8FBC-BCBF35AB866A}" type="doc">
      <dgm:prSet loTypeId="urn:microsoft.com/office/officeart/2008/layout/AscendingPictureAccentProcess" loCatId="process" qsTypeId="urn:microsoft.com/office/officeart/2005/8/quickstyle/3d3" qsCatId="3D" csTypeId="urn:microsoft.com/office/officeart/2005/8/colors/colorful1#1" csCatId="colorful" phldr="1"/>
      <dgm:spPr/>
    </dgm:pt>
    <dgm:pt modelId="{F49087E0-1A77-44D1-A004-C8C87A55FCC9}">
      <dgm:prSet phldrT="[Text]"/>
      <dgm:spPr/>
      <dgm:t>
        <a:bodyPr/>
        <a:lstStyle/>
        <a:p>
          <a:r>
            <a:rPr lang="en-US" dirty="0" err="1"/>
            <a:t>Suri</a:t>
          </a:r>
          <a:r>
            <a:rPr lang="en-US" dirty="0"/>
            <a:t> Empire</a:t>
          </a:r>
        </a:p>
        <a:p>
          <a:r>
            <a:rPr lang="en-US" dirty="0"/>
            <a:t>1532-1555</a:t>
          </a:r>
        </a:p>
      </dgm:t>
    </dgm:pt>
    <dgm:pt modelId="{AE98FCEE-3171-4C3B-8DB6-B087BDFBD13E}" type="parTrans" cxnId="{FF0758D6-783A-4D64-BD9B-8EC8CFB68CD2}">
      <dgm:prSet/>
      <dgm:spPr/>
      <dgm:t>
        <a:bodyPr/>
        <a:lstStyle/>
        <a:p>
          <a:endParaRPr lang="en-US"/>
        </a:p>
      </dgm:t>
    </dgm:pt>
    <dgm:pt modelId="{123F0DB2-691E-4490-A552-590D7CB564AE}" type="sibTrans" cxnId="{FF0758D6-783A-4D64-BD9B-8EC8CFB68CD2}">
      <dgm:prSet/>
      <dgm:spPr>
        <a:blipFill rotWithShape="1">
          <a:blip xmlns:r="http://schemas.openxmlformats.org/officeDocument/2006/relationships" r:embed="rId1"/>
          <a:stretch>
            <a:fillRect/>
          </a:stretch>
        </a:blipFill>
      </dgm:spPr>
      <dgm:t>
        <a:bodyPr/>
        <a:lstStyle/>
        <a:p>
          <a:endParaRPr lang="en-US"/>
        </a:p>
      </dgm:t>
    </dgm:pt>
    <dgm:pt modelId="{EAD359C5-393E-4244-A067-9129B2E739D8}">
      <dgm:prSet phldrT="[Text]"/>
      <dgm:spPr/>
      <dgm:t>
        <a:bodyPr/>
        <a:lstStyle/>
        <a:p>
          <a:r>
            <a:rPr lang="en-US" dirty="0" err="1"/>
            <a:t>Karrani</a:t>
          </a:r>
          <a:r>
            <a:rPr lang="en-US" dirty="0"/>
            <a:t> Empire</a:t>
          </a:r>
        </a:p>
        <a:p>
          <a:r>
            <a:rPr lang="en-US" dirty="0"/>
            <a:t>1564-1576</a:t>
          </a:r>
        </a:p>
      </dgm:t>
    </dgm:pt>
    <dgm:pt modelId="{406C6C56-E173-4319-9328-E65EE1644F2D}" type="parTrans" cxnId="{D7D2CF8D-81CC-4C30-AEFF-56CE9035498D}">
      <dgm:prSet/>
      <dgm:spPr/>
      <dgm:t>
        <a:bodyPr/>
        <a:lstStyle/>
        <a:p>
          <a:endParaRPr lang="en-US"/>
        </a:p>
      </dgm:t>
    </dgm:pt>
    <dgm:pt modelId="{50094332-12FD-4EBB-9225-103741959AD7}" type="sibTrans" cxnId="{D7D2CF8D-81CC-4C30-AEFF-56CE9035498D}">
      <dgm:prSet/>
      <dgm:spPr>
        <a:blipFill rotWithShape="1">
          <a:blip xmlns:r="http://schemas.openxmlformats.org/officeDocument/2006/relationships" r:embed="rId2"/>
          <a:stretch>
            <a:fillRect/>
          </a:stretch>
        </a:blipFill>
      </dgm:spPr>
      <dgm:t>
        <a:bodyPr/>
        <a:lstStyle/>
        <a:p>
          <a:endParaRPr lang="en-US"/>
        </a:p>
      </dgm:t>
    </dgm:pt>
    <dgm:pt modelId="{295A54E0-5C95-4693-BFD9-92D80057B2FC}">
      <dgm:prSet phldrT="[Text]"/>
      <dgm:spPr/>
      <dgm:t>
        <a:bodyPr/>
        <a:lstStyle/>
        <a:p>
          <a:r>
            <a:rPr lang="en-US" dirty="0" err="1"/>
            <a:t>Mughal</a:t>
          </a:r>
          <a:r>
            <a:rPr lang="en-US" dirty="0"/>
            <a:t> Empire</a:t>
          </a:r>
        </a:p>
        <a:p>
          <a:r>
            <a:rPr lang="en-US" dirty="0"/>
            <a:t>1576-1757 AD</a:t>
          </a:r>
        </a:p>
      </dgm:t>
    </dgm:pt>
    <dgm:pt modelId="{7BD4B81F-80A5-4D8B-84C0-CEE426B72B54}" type="parTrans" cxnId="{BD2F4FFC-404E-439C-B09D-C7AA36821844}">
      <dgm:prSet/>
      <dgm:spPr/>
      <dgm:t>
        <a:bodyPr/>
        <a:lstStyle/>
        <a:p>
          <a:endParaRPr lang="en-US"/>
        </a:p>
      </dgm:t>
    </dgm:pt>
    <dgm:pt modelId="{BC445608-C78E-4C0C-9557-3FE68D1734A5}" type="sibTrans" cxnId="{BD2F4FFC-404E-439C-B09D-C7AA36821844}">
      <dgm:prSet/>
      <dgm:spPr>
        <a:blipFill rotWithShape="1">
          <a:blip xmlns:r="http://schemas.openxmlformats.org/officeDocument/2006/relationships" r:embed="rId3"/>
          <a:stretch>
            <a:fillRect/>
          </a:stretch>
        </a:blipFill>
      </dgm:spPr>
      <dgm:t>
        <a:bodyPr/>
        <a:lstStyle/>
        <a:p>
          <a:endParaRPr lang="en-US"/>
        </a:p>
      </dgm:t>
    </dgm:pt>
    <dgm:pt modelId="{E55C9260-EDC6-4A45-8998-993734B80EC1}" type="pres">
      <dgm:prSet presAssocID="{1AF3DFA3-6EC8-4874-8FBC-BCBF35AB866A}" presName="Name0" presStyleCnt="0">
        <dgm:presLayoutVars>
          <dgm:chMax val="7"/>
          <dgm:chPref val="7"/>
          <dgm:dir/>
        </dgm:presLayoutVars>
      </dgm:prSet>
      <dgm:spPr/>
    </dgm:pt>
    <dgm:pt modelId="{4549543B-262F-4FE7-9B33-E2E76CD474C3}" type="pres">
      <dgm:prSet presAssocID="{1AF3DFA3-6EC8-4874-8FBC-BCBF35AB866A}" presName="dot1" presStyleLbl="alignNode1" presStyleIdx="0" presStyleCnt="12"/>
      <dgm:spPr/>
    </dgm:pt>
    <dgm:pt modelId="{77386229-2E13-4EA1-8EA1-AFE95F4DCB49}" type="pres">
      <dgm:prSet presAssocID="{1AF3DFA3-6EC8-4874-8FBC-BCBF35AB866A}" presName="dot2" presStyleLbl="alignNode1" presStyleIdx="1" presStyleCnt="12"/>
      <dgm:spPr/>
    </dgm:pt>
    <dgm:pt modelId="{313A1C1B-1716-4DFB-8B2C-B606FDB18484}" type="pres">
      <dgm:prSet presAssocID="{1AF3DFA3-6EC8-4874-8FBC-BCBF35AB866A}" presName="dot3" presStyleLbl="alignNode1" presStyleIdx="2" presStyleCnt="12"/>
      <dgm:spPr/>
    </dgm:pt>
    <dgm:pt modelId="{3832B1BA-AA21-40EF-89F8-E33F6FAEC80F}" type="pres">
      <dgm:prSet presAssocID="{1AF3DFA3-6EC8-4874-8FBC-BCBF35AB866A}" presName="dot4" presStyleLbl="alignNode1" presStyleIdx="3" presStyleCnt="12"/>
      <dgm:spPr/>
    </dgm:pt>
    <dgm:pt modelId="{553127B9-9C3B-4E7F-ABB9-B7BCA18625FD}" type="pres">
      <dgm:prSet presAssocID="{1AF3DFA3-6EC8-4874-8FBC-BCBF35AB866A}" presName="dot5" presStyleLbl="alignNode1" presStyleIdx="4" presStyleCnt="12"/>
      <dgm:spPr/>
    </dgm:pt>
    <dgm:pt modelId="{46FB4B94-9A78-4A38-801F-3AC0AB77A6E0}" type="pres">
      <dgm:prSet presAssocID="{1AF3DFA3-6EC8-4874-8FBC-BCBF35AB866A}" presName="dotArrow1" presStyleLbl="alignNode1" presStyleIdx="5" presStyleCnt="12"/>
      <dgm:spPr/>
    </dgm:pt>
    <dgm:pt modelId="{89E6D7CA-EC18-42F7-AA63-65C98734407B}" type="pres">
      <dgm:prSet presAssocID="{1AF3DFA3-6EC8-4874-8FBC-BCBF35AB866A}" presName="dotArrow2" presStyleLbl="alignNode1" presStyleIdx="6" presStyleCnt="12"/>
      <dgm:spPr/>
    </dgm:pt>
    <dgm:pt modelId="{59B46FED-C5A7-4B9B-96E6-65A0F78E7E50}" type="pres">
      <dgm:prSet presAssocID="{1AF3DFA3-6EC8-4874-8FBC-BCBF35AB866A}" presName="dotArrow3" presStyleLbl="alignNode1" presStyleIdx="7" presStyleCnt="12"/>
      <dgm:spPr/>
    </dgm:pt>
    <dgm:pt modelId="{43F087B6-C3A9-4894-B5C6-CCC45D73E4CE}" type="pres">
      <dgm:prSet presAssocID="{1AF3DFA3-6EC8-4874-8FBC-BCBF35AB866A}" presName="dotArrow4" presStyleLbl="alignNode1" presStyleIdx="8" presStyleCnt="12"/>
      <dgm:spPr/>
    </dgm:pt>
    <dgm:pt modelId="{397E5CBF-4B7B-44FE-A984-E7B2C9BF6072}" type="pres">
      <dgm:prSet presAssocID="{1AF3DFA3-6EC8-4874-8FBC-BCBF35AB866A}" presName="dotArrow5" presStyleLbl="alignNode1" presStyleIdx="9" presStyleCnt="12"/>
      <dgm:spPr/>
    </dgm:pt>
    <dgm:pt modelId="{3894BDF5-C9EA-4A97-AD4E-A520A8B1C2FD}" type="pres">
      <dgm:prSet presAssocID="{1AF3DFA3-6EC8-4874-8FBC-BCBF35AB866A}" presName="dotArrow6" presStyleLbl="alignNode1" presStyleIdx="10" presStyleCnt="12"/>
      <dgm:spPr/>
    </dgm:pt>
    <dgm:pt modelId="{0D26D682-A093-408B-A28B-2E0C1C68AE06}" type="pres">
      <dgm:prSet presAssocID="{1AF3DFA3-6EC8-4874-8FBC-BCBF35AB866A}" presName="dotArrow7" presStyleLbl="alignNode1" presStyleIdx="11" presStyleCnt="12"/>
      <dgm:spPr/>
    </dgm:pt>
    <dgm:pt modelId="{B49E498C-FA01-4F13-B79E-C9A377E0F9E1}" type="pres">
      <dgm:prSet presAssocID="{F49087E0-1A77-44D1-A004-C8C87A55FCC9}" presName="parTx1" presStyleLbl="node1" presStyleIdx="0" presStyleCnt="3"/>
      <dgm:spPr/>
    </dgm:pt>
    <dgm:pt modelId="{B6FD2AE8-06DB-4EA4-9D56-02E5FE51968E}" type="pres">
      <dgm:prSet presAssocID="{123F0DB2-691E-4490-A552-590D7CB564AE}" presName="picture1" presStyleCnt="0"/>
      <dgm:spPr/>
    </dgm:pt>
    <dgm:pt modelId="{2292FC43-EBFB-45E6-AE66-5D848FEB8947}" type="pres">
      <dgm:prSet presAssocID="{123F0DB2-691E-4490-A552-590D7CB564AE}" presName="imageRepeatNode" presStyleLbl="fgImgPlace1" presStyleIdx="0" presStyleCnt="3"/>
      <dgm:spPr/>
    </dgm:pt>
    <dgm:pt modelId="{926F1F9B-21DB-419D-806E-87D5CC15A297}" type="pres">
      <dgm:prSet presAssocID="{EAD359C5-393E-4244-A067-9129B2E739D8}" presName="parTx2" presStyleLbl="node1" presStyleIdx="1" presStyleCnt="3"/>
      <dgm:spPr/>
    </dgm:pt>
    <dgm:pt modelId="{4025D58C-935B-4A96-9332-B26C2463F679}" type="pres">
      <dgm:prSet presAssocID="{50094332-12FD-4EBB-9225-103741959AD7}" presName="picture2" presStyleCnt="0"/>
      <dgm:spPr/>
    </dgm:pt>
    <dgm:pt modelId="{BC595885-92F8-41FF-91E0-372648FE3411}" type="pres">
      <dgm:prSet presAssocID="{50094332-12FD-4EBB-9225-103741959AD7}" presName="imageRepeatNode" presStyleLbl="fgImgPlace1" presStyleIdx="1" presStyleCnt="3"/>
      <dgm:spPr/>
    </dgm:pt>
    <dgm:pt modelId="{0453C3CB-5CEA-4FEC-B022-9C8D1686EE09}" type="pres">
      <dgm:prSet presAssocID="{295A54E0-5C95-4693-BFD9-92D80057B2FC}" presName="parTx3" presStyleLbl="node1" presStyleIdx="2" presStyleCnt="3"/>
      <dgm:spPr/>
    </dgm:pt>
    <dgm:pt modelId="{625C7F86-DCEA-49CC-BB33-73B00E217BC3}" type="pres">
      <dgm:prSet presAssocID="{BC445608-C78E-4C0C-9557-3FE68D1734A5}" presName="picture3" presStyleCnt="0"/>
      <dgm:spPr/>
    </dgm:pt>
    <dgm:pt modelId="{83873DBB-1386-4BF7-B56C-9C9DEF7F7CF5}" type="pres">
      <dgm:prSet presAssocID="{BC445608-C78E-4C0C-9557-3FE68D1734A5}" presName="imageRepeatNode" presStyleLbl="fgImgPlace1" presStyleIdx="2" presStyleCnt="3"/>
      <dgm:spPr/>
    </dgm:pt>
  </dgm:ptLst>
  <dgm:cxnLst>
    <dgm:cxn modelId="{BFACD313-FB99-454B-B167-A00E4D85E080}" type="presOf" srcId="{123F0DB2-691E-4490-A552-590D7CB564AE}" destId="{2292FC43-EBFB-45E6-AE66-5D848FEB8947}" srcOrd="0" destOrd="0" presId="urn:microsoft.com/office/officeart/2008/layout/AscendingPictureAccentProcess"/>
    <dgm:cxn modelId="{69CE7120-98CA-4664-B57D-4586CCB9122F}" type="presOf" srcId="{BC445608-C78E-4C0C-9557-3FE68D1734A5}" destId="{83873DBB-1386-4BF7-B56C-9C9DEF7F7CF5}" srcOrd="0" destOrd="0" presId="urn:microsoft.com/office/officeart/2008/layout/AscendingPictureAccentProcess"/>
    <dgm:cxn modelId="{919D7E5B-3898-4B6E-835F-93264FA8BBF1}" type="presOf" srcId="{F49087E0-1A77-44D1-A004-C8C87A55FCC9}" destId="{B49E498C-FA01-4F13-B79E-C9A377E0F9E1}" srcOrd="0" destOrd="0" presId="urn:microsoft.com/office/officeart/2008/layout/AscendingPictureAccentProcess"/>
    <dgm:cxn modelId="{46FF4649-ECAC-4D71-BCB0-C77A4139E618}" type="presOf" srcId="{EAD359C5-393E-4244-A067-9129B2E739D8}" destId="{926F1F9B-21DB-419D-806E-87D5CC15A297}" srcOrd="0" destOrd="0" presId="urn:microsoft.com/office/officeart/2008/layout/AscendingPictureAccentProcess"/>
    <dgm:cxn modelId="{892A688A-C40E-4D02-B443-42AD2467C9D1}" type="presOf" srcId="{50094332-12FD-4EBB-9225-103741959AD7}" destId="{BC595885-92F8-41FF-91E0-372648FE3411}" srcOrd="0" destOrd="0" presId="urn:microsoft.com/office/officeart/2008/layout/AscendingPictureAccentProcess"/>
    <dgm:cxn modelId="{D7D2CF8D-81CC-4C30-AEFF-56CE9035498D}" srcId="{1AF3DFA3-6EC8-4874-8FBC-BCBF35AB866A}" destId="{EAD359C5-393E-4244-A067-9129B2E739D8}" srcOrd="1" destOrd="0" parTransId="{406C6C56-E173-4319-9328-E65EE1644F2D}" sibTransId="{50094332-12FD-4EBB-9225-103741959AD7}"/>
    <dgm:cxn modelId="{7770408F-A43B-4D2D-8449-7DD6B1E179D2}" type="presOf" srcId="{1AF3DFA3-6EC8-4874-8FBC-BCBF35AB866A}" destId="{E55C9260-EDC6-4A45-8998-993734B80EC1}" srcOrd="0" destOrd="0" presId="urn:microsoft.com/office/officeart/2008/layout/AscendingPictureAccentProcess"/>
    <dgm:cxn modelId="{387215B2-4B4E-4B51-A3D4-B95E641F4892}" type="presOf" srcId="{295A54E0-5C95-4693-BFD9-92D80057B2FC}" destId="{0453C3CB-5CEA-4FEC-B022-9C8D1686EE09}" srcOrd="0" destOrd="0" presId="urn:microsoft.com/office/officeart/2008/layout/AscendingPictureAccentProcess"/>
    <dgm:cxn modelId="{FF0758D6-783A-4D64-BD9B-8EC8CFB68CD2}" srcId="{1AF3DFA3-6EC8-4874-8FBC-BCBF35AB866A}" destId="{F49087E0-1A77-44D1-A004-C8C87A55FCC9}" srcOrd="0" destOrd="0" parTransId="{AE98FCEE-3171-4C3B-8DB6-B087BDFBD13E}" sibTransId="{123F0DB2-691E-4490-A552-590D7CB564AE}"/>
    <dgm:cxn modelId="{BD2F4FFC-404E-439C-B09D-C7AA36821844}" srcId="{1AF3DFA3-6EC8-4874-8FBC-BCBF35AB866A}" destId="{295A54E0-5C95-4693-BFD9-92D80057B2FC}" srcOrd="2" destOrd="0" parTransId="{7BD4B81F-80A5-4D8B-84C0-CEE426B72B54}" sibTransId="{BC445608-C78E-4C0C-9557-3FE68D1734A5}"/>
    <dgm:cxn modelId="{4C7E7F2A-2495-4F31-B18E-47AA0E0363A4}" type="presParOf" srcId="{E55C9260-EDC6-4A45-8998-993734B80EC1}" destId="{4549543B-262F-4FE7-9B33-E2E76CD474C3}" srcOrd="0" destOrd="0" presId="urn:microsoft.com/office/officeart/2008/layout/AscendingPictureAccentProcess"/>
    <dgm:cxn modelId="{B4129DC8-3473-4283-9D6B-309A01A7A89E}" type="presParOf" srcId="{E55C9260-EDC6-4A45-8998-993734B80EC1}" destId="{77386229-2E13-4EA1-8EA1-AFE95F4DCB49}" srcOrd="1" destOrd="0" presId="urn:microsoft.com/office/officeart/2008/layout/AscendingPictureAccentProcess"/>
    <dgm:cxn modelId="{43914657-B797-46BF-9E69-AD5415BB18DC}" type="presParOf" srcId="{E55C9260-EDC6-4A45-8998-993734B80EC1}" destId="{313A1C1B-1716-4DFB-8B2C-B606FDB18484}" srcOrd="2" destOrd="0" presId="urn:microsoft.com/office/officeart/2008/layout/AscendingPictureAccentProcess"/>
    <dgm:cxn modelId="{147656A9-D047-46E0-B1D8-062C7E6C0BF6}" type="presParOf" srcId="{E55C9260-EDC6-4A45-8998-993734B80EC1}" destId="{3832B1BA-AA21-40EF-89F8-E33F6FAEC80F}" srcOrd="3" destOrd="0" presId="urn:microsoft.com/office/officeart/2008/layout/AscendingPictureAccentProcess"/>
    <dgm:cxn modelId="{127D20F5-63CE-4A84-BBDB-AF380C6B068E}" type="presParOf" srcId="{E55C9260-EDC6-4A45-8998-993734B80EC1}" destId="{553127B9-9C3B-4E7F-ABB9-B7BCA18625FD}" srcOrd="4" destOrd="0" presId="urn:microsoft.com/office/officeart/2008/layout/AscendingPictureAccentProcess"/>
    <dgm:cxn modelId="{3204F6D3-2433-4069-8BAE-C14A20597090}" type="presParOf" srcId="{E55C9260-EDC6-4A45-8998-993734B80EC1}" destId="{46FB4B94-9A78-4A38-801F-3AC0AB77A6E0}" srcOrd="5" destOrd="0" presId="urn:microsoft.com/office/officeart/2008/layout/AscendingPictureAccentProcess"/>
    <dgm:cxn modelId="{E8FEF328-A90A-451A-B4F2-B585E25C139B}" type="presParOf" srcId="{E55C9260-EDC6-4A45-8998-993734B80EC1}" destId="{89E6D7CA-EC18-42F7-AA63-65C98734407B}" srcOrd="6" destOrd="0" presId="urn:microsoft.com/office/officeart/2008/layout/AscendingPictureAccentProcess"/>
    <dgm:cxn modelId="{5D76E2C9-B4F9-4AF3-AF92-2262974E3D06}" type="presParOf" srcId="{E55C9260-EDC6-4A45-8998-993734B80EC1}" destId="{59B46FED-C5A7-4B9B-96E6-65A0F78E7E50}" srcOrd="7" destOrd="0" presId="urn:microsoft.com/office/officeart/2008/layout/AscendingPictureAccentProcess"/>
    <dgm:cxn modelId="{6DD26129-B2D6-46C9-A47C-B44346BDFD0B}" type="presParOf" srcId="{E55C9260-EDC6-4A45-8998-993734B80EC1}" destId="{43F087B6-C3A9-4894-B5C6-CCC45D73E4CE}" srcOrd="8" destOrd="0" presId="urn:microsoft.com/office/officeart/2008/layout/AscendingPictureAccentProcess"/>
    <dgm:cxn modelId="{77000FCE-76AD-4E5B-978F-FD6727228DD6}" type="presParOf" srcId="{E55C9260-EDC6-4A45-8998-993734B80EC1}" destId="{397E5CBF-4B7B-44FE-A984-E7B2C9BF6072}" srcOrd="9" destOrd="0" presId="urn:microsoft.com/office/officeart/2008/layout/AscendingPictureAccentProcess"/>
    <dgm:cxn modelId="{8DCD8CAE-2782-43EB-A773-07E7A56C2CA7}" type="presParOf" srcId="{E55C9260-EDC6-4A45-8998-993734B80EC1}" destId="{3894BDF5-C9EA-4A97-AD4E-A520A8B1C2FD}" srcOrd="10" destOrd="0" presId="urn:microsoft.com/office/officeart/2008/layout/AscendingPictureAccentProcess"/>
    <dgm:cxn modelId="{80107B32-E468-4944-BA55-309B0F607899}" type="presParOf" srcId="{E55C9260-EDC6-4A45-8998-993734B80EC1}" destId="{0D26D682-A093-408B-A28B-2E0C1C68AE06}" srcOrd="11" destOrd="0" presId="urn:microsoft.com/office/officeart/2008/layout/AscendingPictureAccentProcess"/>
    <dgm:cxn modelId="{0167946A-A53B-4891-B0CE-A93499671AE2}" type="presParOf" srcId="{E55C9260-EDC6-4A45-8998-993734B80EC1}" destId="{B49E498C-FA01-4F13-B79E-C9A377E0F9E1}" srcOrd="12" destOrd="0" presId="urn:microsoft.com/office/officeart/2008/layout/AscendingPictureAccentProcess"/>
    <dgm:cxn modelId="{2527575F-226E-4338-9FCE-B8DA8855BC55}" type="presParOf" srcId="{E55C9260-EDC6-4A45-8998-993734B80EC1}" destId="{B6FD2AE8-06DB-4EA4-9D56-02E5FE51968E}" srcOrd="13" destOrd="0" presId="urn:microsoft.com/office/officeart/2008/layout/AscendingPictureAccentProcess"/>
    <dgm:cxn modelId="{FB0559BD-C80A-4C0F-B0B5-B83F46AFF509}" type="presParOf" srcId="{B6FD2AE8-06DB-4EA4-9D56-02E5FE51968E}" destId="{2292FC43-EBFB-45E6-AE66-5D848FEB8947}" srcOrd="0" destOrd="0" presId="urn:microsoft.com/office/officeart/2008/layout/AscendingPictureAccentProcess"/>
    <dgm:cxn modelId="{B3767656-B78F-4E04-8258-178DE75B3C37}" type="presParOf" srcId="{E55C9260-EDC6-4A45-8998-993734B80EC1}" destId="{926F1F9B-21DB-419D-806E-87D5CC15A297}" srcOrd="14" destOrd="0" presId="urn:microsoft.com/office/officeart/2008/layout/AscendingPictureAccentProcess"/>
    <dgm:cxn modelId="{E74B0A6A-5873-4EC8-AB74-2E028F5006BB}" type="presParOf" srcId="{E55C9260-EDC6-4A45-8998-993734B80EC1}" destId="{4025D58C-935B-4A96-9332-B26C2463F679}" srcOrd="15" destOrd="0" presId="urn:microsoft.com/office/officeart/2008/layout/AscendingPictureAccentProcess"/>
    <dgm:cxn modelId="{00C4A103-1886-4BFC-8070-4E49F4849728}" type="presParOf" srcId="{4025D58C-935B-4A96-9332-B26C2463F679}" destId="{BC595885-92F8-41FF-91E0-372648FE3411}" srcOrd="0" destOrd="0" presId="urn:microsoft.com/office/officeart/2008/layout/AscendingPictureAccentProcess"/>
    <dgm:cxn modelId="{0392E5DE-C317-48EA-92D9-F32BACE4A6E7}" type="presParOf" srcId="{E55C9260-EDC6-4A45-8998-993734B80EC1}" destId="{0453C3CB-5CEA-4FEC-B022-9C8D1686EE09}" srcOrd="16" destOrd="0" presId="urn:microsoft.com/office/officeart/2008/layout/AscendingPictureAccentProcess"/>
    <dgm:cxn modelId="{E819A752-9273-49A9-B177-FAF71B41FF5F}" type="presParOf" srcId="{E55C9260-EDC6-4A45-8998-993734B80EC1}" destId="{625C7F86-DCEA-49CC-BB33-73B00E217BC3}" srcOrd="17" destOrd="0" presId="urn:microsoft.com/office/officeart/2008/layout/AscendingPictureAccentProcess"/>
    <dgm:cxn modelId="{8029AE03-179B-4F55-B636-D56422DF1916}" type="presParOf" srcId="{625C7F86-DCEA-49CC-BB33-73B00E217BC3}" destId="{83873DBB-1386-4BF7-B56C-9C9DEF7F7CF5}"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8332ED-DC1C-4C3E-B7F0-9FB54CD1DB72}" type="doc">
      <dgm:prSet loTypeId="urn:microsoft.com/office/officeart/2005/8/layout/hierarchy4" loCatId="list" qsTypeId="urn:microsoft.com/office/officeart/2005/8/quickstyle/simple1" qsCatId="simple" csTypeId="urn:microsoft.com/office/officeart/2005/8/colors/accent2_1" csCatId="accent2" phldr="1"/>
      <dgm:spPr/>
      <dgm:t>
        <a:bodyPr/>
        <a:lstStyle/>
        <a:p>
          <a:endParaRPr lang="en-US"/>
        </a:p>
      </dgm:t>
    </dgm:pt>
    <dgm:pt modelId="{8248D6B2-5F5E-4BB2-BDBD-0EB68C05105B}">
      <dgm:prSet/>
      <dgm:spPr/>
      <dgm:t>
        <a:bodyPr/>
        <a:lstStyle/>
        <a:p>
          <a:pPr rtl="0"/>
          <a:r>
            <a:rPr lang="en-US"/>
            <a:t>Nawab Murshid Quli Khan (1717-1727)- During this time, Bengal was again became independent as the control of central authority became weakened. He transferred capital to Rajmahal from Dhaka.</a:t>
          </a:r>
        </a:p>
      </dgm:t>
    </dgm:pt>
    <dgm:pt modelId="{F9CED3ED-7B6F-4DB3-8DFE-5B8087955C76}" type="parTrans" cxnId="{977F804F-0C27-4F37-8E73-342E8D5EDE61}">
      <dgm:prSet/>
      <dgm:spPr/>
      <dgm:t>
        <a:bodyPr/>
        <a:lstStyle/>
        <a:p>
          <a:endParaRPr lang="en-US"/>
        </a:p>
      </dgm:t>
    </dgm:pt>
    <dgm:pt modelId="{72004507-16FC-4CF5-BBF2-C334E1373BEA}" type="sibTrans" cxnId="{977F804F-0C27-4F37-8E73-342E8D5EDE61}">
      <dgm:prSet/>
      <dgm:spPr/>
      <dgm:t>
        <a:bodyPr/>
        <a:lstStyle/>
        <a:p>
          <a:endParaRPr lang="en-US"/>
        </a:p>
      </dgm:t>
    </dgm:pt>
    <dgm:pt modelId="{A8A034F0-4BD2-4198-B510-96925CA442B4}">
      <dgm:prSet/>
      <dgm:spPr/>
      <dgm:t>
        <a:bodyPr/>
        <a:lstStyle/>
        <a:p>
          <a:pPr rtl="0"/>
          <a:r>
            <a:rPr lang="en-US"/>
            <a:t>Nawab Alibardi Khan (1740-1756)</a:t>
          </a:r>
        </a:p>
      </dgm:t>
    </dgm:pt>
    <dgm:pt modelId="{81FC97E0-6A6F-4715-BDC6-E331A1939F10}" type="parTrans" cxnId="{EBBE7043-2BF3-4DF5-A2FF-5CD03AE9B045}">
      <dgm:prSet/>
      <dgm:spPr/>
      <dgm:t>
        <a:bodyPr/>
        <a:lstStyle/>
        <a:p>
          <a:endParaRPr lang="en-US"/>
        </a:p>
      </dgm:t>
    </dgm:pt>
    <dgm:pt modelId="{22F196AE-D9C5-4169-8FBE-8C68BF801F8F}" type="sibTrans" cxnId="{EBBE7043-2BF3-4DF5-A2FF-5CD03AE9B045}">
      <dgm:prSet/>
      <dgm:spPr/>
      <dgm:t>
        <a:bodyPr/>
        <a:lstStyle/>
        <a:p>
          <a:endParaRPr lang="en-US"/>
        </a:p>
      </dgm:t>
    </dgm:pt>
    <dgm:pt modelId="{FE0F4ADB-35A2-40F7-8906-4183CDC186EE}">
      <dgm:prSet/>
      <dgm:spPr/>
      <dgm:t>
        <a:bodyPr/>
        <a:lstStyle/>
        <a:p>
          <a:pPr rtl="0"/>
          <a:r>
            <a:rPr lang="en-US" dirty="0" err="1"/>
            <a:t>Nawab</a:t>
          </a:r>
          <a:r>
            <a:rPr lang="en-US" dirty="0"/>
            <a:t> </a:t>
          </a:r>
          <a:r>
            <a:rPr lang="en-US" dirty="0" err="1"/>
            <a:t>Siraj-ud-Daula</a:t>
          </a:r>
          <a:r>
            <a:rPr lang="en-US" dirty="0"/>
            <a:t> (1756-1757)</a:t>
          </a:r>
        </a:p>
        <a:p>
          <a:pPr rtl="0"/>
          <a:r>
            <a:rPr lang="en-US" dirty="0"/>
            <a:t>&amp;</a:t>
          </a:r>
        </a:p>
        <a:p>
          <a:pPr rtl="0"/>
          <a:r>
            <a:rPr lang="en-US" dirty="0"/>
            <a:t>The Battle of </a:t>
          </a:r>
          <a:r>
            <a:rPr lang="en-US" dirty="0" err="1"/>
            <a:t>Palassey</a:t>
          </a:r>
          <a:endParaRPr lang="en-US" dirty="0"/>
        </a:p>
      </dgm:t>
    </dgm:pt>
    <dgm:pt modelId="{0283A94B-8DD0-480B-BC03-C3D48325A5A1}" type="parTrans" cxnId="{89D07C89-4006-4DE2-9C8C-BE33214F7724}">
      <dgm:prSet/>
      <dgm:spPr/>
      <dgm:t>
        <a:bodyPr/>
        <a:lstStyle/>
        <a:p>
          <a:endParaRPr lang="en-US"/>
        </a:p>
      </dgm:t>
    </dgm:pt>
    <dgm:pt modelId="{5DDA4272-7B52-470C-B037-8621088502EA}" type="sibTrans" cxnId="{89D07C89-4006-4DE2-9C8C-BE33214F7724}">
      <dgm:prSet/>
      <dgm:spPr/>
      <dgm:t>
        <a:bodyPr/>
        <a:lstStyle/>
        <a:p>
          <a:endParaRPr lang="en-US"/>
        </a:p>
      </dgm:t>
    </dgm:pt>
    <dgm:pt modelId="{BB335736-8487-49D2-9471-9A276CF7AAA3}">
      <dgm:prSet/>
      <dgm:spPr/>
      <dgm:t>
        <a:bodyPr/>
        <a:lstStyle/>
        <a:p>
          <a:pPr rtl="0"/>
          <a:r>
            <a:rPr lang="en-US"/>
            <a:t>Nawab Mir Jafar Ali (1757-1760)</a:t>
          </a:r>
        </a:p>
      </dgm:t>
    </dgm:pt>
    <dgm:pt modelId="{F7D4ECCD-CDA6-435A-89EF-C09309BC3116}" type="parTrans" cxnId="{912B1D96-17EE-404E-94BD-B1292442D87B}">
      <dgm:prSet/>
      <dgm:spPr/>
      <dgm:t>
        <a:bodyPr/>
        <a:lstStyle/>
        <a:p>
          <a:endParaRPr lang="en-US"/>
        </a:p>
      </dgm:t>
    </dgm:pt>
    <dgm:pt modelId="{1F18A884-BE95-4FAF-B446-E20EEDA98F53}" type="sibTrans" cxnId="{912B1D96-17EE-404E-94BD-B1292442D87B}">
      <dgm:prSet/>
      <dgm:spPr/>
      <dgm:t>
        <a:bodyPr/>
        <a:lstStyle/>
        <a:p>
          <a:endParaRPr lang="en-US"/>
        </a:p>
      </dgm:t>
    </dgm:pt>
    <dgm:pt modelId="{191F98F0-354E-4248-81F5-E49A497DB703}">
      <dgm:prSet/>
      <dgm:spPr/>
      <dgm:t>
        <a:bodyPr/>
        <a:lstStyle/>
        <a:p>
          <a:pPr rtl="0"/>
          <a:r>
            <a:rPr lang="en-US" dirty="0" err="1"/>
            <a:t>Nawab</a:t>
          </a:r>
          <a:r>
            <a:rPr lang="en-US" dirty="0"/>
            <a:t> Mir </a:t>
          </a:r>
          <a:r>
            <a:rPr lang="en-US" dirty="0" err="1"/>
            <a:t>Qasim</a:t>
          </a:r>
          <a:r>
            <a:rPr lang="en-US" dirty="0"/>
            <a:t> (1760-1764)</a:t>
          </a:r>
        </a:p>
        <a:p>
          <a:pPr rtl="0"/>
          <a:r>
            <a:rPr lang="en-US" dirty="0"/>
            <a:t>&amp;</a:t>
          </a:r>
        </a:p>
        <a:p>
          <a:pPr rtl="0"/>
          <a:r>
            <a:rPr lang="en-US" dirty="0"/>
            <a:t>The Battle of </a:t>
          </a:r>
          <a:r>
            <a:rPr lang="en-US" dirty="0" err="1"/>
            <a:t>Buxer</a:t>
          </a:r>
          <a:endParaRPr lang="en-US" dirty="0"/>
        </a:p>
      </dgm:t>
    </dgm:pt>
    <dgm:pt modelId="{87C2FA15-5B7E-412C-8FFF-9A32FD803C77}" type="parTrans" cxnId="{67BC0F56-602B-47F3-948F-66AB099640C8}">
      <dgm:prSet/>
      <dgm:spPr/>
      <dgm:t>
        <a:bodyPr/>
        <a:lstStyle/>
        <a:p>
          <a:endParaRPr lang="en-US"/>
        </a:p>
      </dgm:t>
    </dgm:pt>
    <dgm:pt modelId="{9A017BAE-1405-43A7-8DA4-29821B0DCE19}" type="sibTrans" cxnId="{67BC0F56-602B-47F3-948F-66AB099640C8}">
      <dgm:prSet/>
      <dgm:spPr/>
      <dgm:t>
        <a:bodyPr/>
        <a:lstStyle/>
        <a:p>
          <a:endParaRPr lang="en-US"/>
        </a:p>
      </dgm:t>
    </dgm:pt>
    <dgm:pt modelId="{AF183428-C116-4A99-8A89-5887B0AE8574}" type="pres">
      <dgm:prSet presAssocID="{1A8332ED-DC1C-4C3E-B7F0-9FB54CD1DB72}" presName="Name0" presStyleCnt="0">
        <dgm:presLayoutVars>
          <dgm:chPref val="1"/>
          <dgm:dir/>
          <dgm:animOne val="branch"/>
          <dgm:animLvl val="lvl"/>
          <dgm:resizeHandles/>
        </dgm:presLayoutVars>
      </dgm:prSet>
      <dgm:spPr/>
    </dgm:pt>
    <dgm:pt modelId="{ACD722CA-D87E-4FAB-8E95-3CCDDEADD829}" type="pres">
      <dgm:prSet presAssocID="{8248D6B2-5F5E-4BB2-BDBD-0EB68C05105B}" presName="vertOne" presStyleCnt="0"/>
      <dgm:spPr/>
    </dgm:pt>
    <dgm:pt modelId="{2B0C8E03-37A6-421C-98A3-9371009D1CF9}" type="pres">
      <dgm:prSet presAssocID="{8248D6B2-5F5E-4BB2-BDBD-0EB68C05105B}" presName="txOne" presStyleLbl="node0" presStyleIdx="0" presStyleCnt="5">
        <dgm:presLayoutVars>
          <dgm:chPref val="3"/>
        </dgm:presLayoutVars>
      </dgm:prSet>
      <dgm:spPr/>
    </dgm:pt>
    <dgm:pt modelId="{E025E10C-7F75-4D13-BD27-7BEE153E60EF}" type="pres">
      <dgm:prSet presAssocID="{8248D6B2-5F5E-4BB2-BDBD-0EB68C05105B}" presName="horzOne" presStyleCnt="0"/>
      <dgm:spPr/>
    </dgm:pt>
    <dgm:pt modelId="{E16FC437-7836-4849-972C-A0972C7B6443}" type="pres">
      <dgm:prSet presAssocID="{72004507-16FC-4CF5-BBF2-C334E1373BEA}" presName="sibSpaceOne" presStyleCnt="0"/>
      <dgm:spPr/>
    </dgm:pt>
    <dgm:pt modelId="{A9D9842C-5FBA-4BD1-8685-CFD00FD23385}" type="pres">
      <dgm:prSet presAssocID="{A8A034F0-4BD2-4198-B510-96925CA442B4}" presName="vertOne" presStyleCnt="0"/>
      <dgm:spPr/>
    </dgm:pt>
    <dgm:pt modelId="{5215B6DB-96A7-4E30-8485-19181BEE6E7F}" type="pres">
      <dgm:prSet presAssocID="{A8A034F0-4BD2-4198-B510-96925CA442B4}" presName="txOne" presStyleLbl="node0" presStyleIdx="1" presStyleCnt="5">
        <dgm:presLayoutVars>
          <dgm:chPref val="3"/>
        </dgm:presLayoutVars>
      </dgm:prSet>
      <dgm:spPr/>
    </dgm:pt>
    <dgm:pt modelId="{FEB5BC64-5655-4762-A1ED-05B39050260C}" type="pres">
      <dgm:prSet presAssocID="{A8A034F0-4BD2-4198-B510-96925CA442B4}" presName="horzOne" presStyleCnt="0"/>
      <dgm:spPr/>
    </dgm:pt>
    <dgm:pt modelId="{F7F144B0-575D-46EA-87DA-2C814895AA54}" type="pres">
      <dgm:prSet presAssocID="{22F196AE-D9C5-4169-8FBE-8C68BF801F8F}" presName="sibSpaceOne" presStyleCnt="0"/>
      <dgm:spPr/>
    </dgm:pt>
    <dgm:pt modelId="{FFBFB560-CC8B-4CBA-8344-B9DCEE26842C}" type="pres">
      <dgm:prSet presAssocID="{FE0F4ADB-35A2-40F7-8906-4183CDC186EE}" presName="vertOne" presStyleCnt="0"/>
      <dgm:spPr/>
    </dgm:pt>
    <dgm:pt modelId="{4366EF94-78DB-42D7-9281-8FF956AFB4E7}" type="pres">
      <dgm:prSet presAssocID="{FE0F4ADB-35A2-40F7-8906-4183CDC186EE}" presName="txOne" presStyleLbl="node0" presStyleIdx="2" presStyleCnt="5">
        <dgm:presLayoutVars>
          <dgm:chPref val="3"/>
        </dgm:presLayoutVars>
      </dgm:prSet>
      <dgm:spPr/>
    </dgm:pt>
    <dgm:pt modelId="{66AD01BD-7637-43F0-A93F-F4171E37230A}" type="pres">
      <dgm:prSet presAssocID="{FE0F4ADB-35A2-40F7-8906-4183CDC186EE}" presName="horzOne" presStyleCnt="0"/>
      <dgm:spPr/>
    </dgm:pt>
    <dgm:pt modelId="{167A85E5-CB03-4039-9E83-86CA27AFC2E6}" type="pres">
      <dgm:prSet presAssocID="{5DDA4272-7B52-470C-B037-8621088502EA}" presName="sibSpaceOne" presStyleCnt="0"/>
      <dgm:spPr/>
    </dgm:pt>
    <dgm:pt modelId="{7A2BB909-B6DA-437F-988B-2DEE297EABDB}" type="pres">
      <dgm:prSet presAssocID="{BB335736-8487-49D2-9471-9A276CF7AAA3}" presName="vertOne" presStyleCnt="0"/>
      <dgm:spPr/>
    </dgm:pt>
    <dgm:pt modelId="{BACEF6B9-F1A6-4B3B-A848-26D1BF75CC2E}" type="pres">
      <dgm:prSet presAssocID="{BB335736-8487-49D2-9471-9A276CF7AAA3}" presName="txOne" presStyleLbl="node0" presStyleIdx="3" presStyleCnt="5">
        <dgm:presLayoutVars>
          <dgm:chPref val="3"/>
        </dgm:presLayoutVars>
      </dgm:prSet>
      <dgm:spPr/>
    </dgm:pt>
    <dgm:pt modelId="{A38EE6EA-09EC-4433-A6A5-51EFE85370A9}" type="pres">
      <dgm:prSet presAssocID="{BB335736-8487-49D2-9471-9A276CF7AAA3}" presName="horzOne" presStyleCnt="0"/>
      <dgm:spPr/>
    </dgm:pt>
    <dgm:pt modelId="{5A236EDC-CCE6-41F7-A4AF-C62D8B2A5115}" type="pres">
      <dgm:prSet presAssocID="{1F18A884-BE95-4FAF-B446-E20EEDA98F53}" presName="sibSpaceOne" presStyleCnt="0"/>
      <dgm:spPr/>
    </dgm:pt>
    <dgm:pt modelId="{DFB22052-202D-4E3F-B41C-544EDB4C36B4}" type="pres">
      <dgm:prSet presAssocID="{191F98F0-354E-4248-81F5-E49A497DB703}" presName="vertOne" presStyleCnt="0"/>
      <dgm:spPr/>
    </dgm:pt>
    <dgm:pt modelId="{FF6B3DC1-F562-4A73-98C7-9CB31EC2756F}" type="pres">
      <dgm:prSet presAssocID="{191F98F0-354E-4248-81F5-E49A497DB703}" presName="txOne" presStyleLbl="node0" presStyleIdx="4" presStyleCnt="5">
        <dgm:presLayoutVars>
          <dgm:chPref val="3"/>
        </dgm:presLayoutVars>
      </dgm:prSet>
      <dgm:spPr/>
    </dgm:pt>
    <dgm:pt modelId="{49F4C262-7BC7-4CD7-B96C-2856D527972A}" type="pres">
      <dgm:prSet presAssocID="{191F98F0-354E-4248-81F5-E49A497DB703}" presName="horzOne" presStyleCnt="0"/>
      <dgm:spPr/>
    </dgm:pt>
  </dgm:ptLst>
  <dgm:cxnLst>
    <dgm:cxn modelId="{EBBE7043-2BF3-4DF5-A2FF-5CD03AE9B045}" srcId="{1A8332ED-DC1C-4C3E-B7F0-9FB54CD1DB72}" destId="{A8A034F0-4BD2-4198-B510-96925CA442B4}" srcOrd="1" destOrd="0" parTransId="{81FC97E0-6A6F-4715-BDC6-E331A1939F10}" sibTransId="{22F196AE-D9C5-4169-8FBE-8C68BF801F8F}"/>
    <dgm:cxn modelId="{901D3B4C-327F-452F-88A6-92A442CA0F18}" type="presOf" srcId="{8248D6B2-5F5E-4BB2-BDBD-0EB68C05105B}" destId="{2B0C8E03-37A6-421C-98A3-9371009D1CF9}" srcOrd="0" destOrd="0" presId="urn:microsoft.com/office/officeart/2005/8/layout/hierarchy4"/>
    <dgm:cxn modelId="{977F804F-0C27-4F37-8E73-342E8D5EDE61}" srcId="{1A8332ED-DC1C-4C3E-B7F0-9FB54CD1DB72}" destId="{8248D6B2-5F5E-4BB2-BDBD-0EB68C05105B}" srcOrd="0" destOrd="0" parTransId="{F9CED3ED-7B6F-4DB3-8DFE-5B8087955C76}" sibTransId="{72004507-16FC-4CF5-BBF2-C334E1373BEA}"/>
    <dgm:cxn modelId="{67BC0F56-602B-47F3-948F-66AB099640C8}" srcId="{1A8332ED-DC1C-4C3E-B7F0-9FB54CD1DB72}" destId="{191F98F0-354E-4248-81F5-E49A497DB703}" srcOrd="4" destOrd="0" parTransId="{87C2FA15-5B7E-412C-8FFF-9A32FD803C77}" sibTransId="{9A017BAE-1405-43A7-8DA4-29821B0DCE19}"/>
    <dgm:cxn modelId="{89D07C89-4006-4DE2-9C8C-BE33214F7724}" srcId="{1A8332ED-DC1C-4C3E-B7F0-9FB54CD1DB72}" destId="{FE0F4ADB-35A2-40F7-8906-4183CDC186EE}" srcOrd="2" destOrd="0" parTransId="{0283A94B-8DD0-480B-BC03-C3D48325A5A1}" sibTransId="{5DDA4272-7B52-470C-B037-8621088502EA}"/>
    <dgm:cxn modelId="{6ADA2D95-8012-4355-8317-9D684CB78991}" type="presOf" srcId="{1A8332ED-DC1C-4C3E-B7F0-9FB54CD1DB72}" destId="{AF183428-C116-4A99-8A89-5887B0AE8574}" srcOrd="0" destOrd="0" presId="urn:microsoft.com/office/officeart/2005/8/layout/hierarchy4"/>
    <dgm:cxn modelId="{912B1D96-17EE-404E-94BD-B1292442D87B}" srcId="{1A8332ED-DC1C-4C3E-B7F0-9FB54CD1DB72}" destId="{BB335736-8487-49D2-9471-9A276CF7AAA3}" srcOrd="3" destOrd="0" parTransId="{F7D4ECCD-CDA6-435A-89EF-C09309BC3116}" sibTransId="{1F18A884-BE95-4FAF-B446-E20EEDA98F53}"/>
    <dgm:cxn modelId="{DC55E0AE-C093-4999-8BBC-C1C08CD551D3}" type="presOf" srcId="{191F98F0-354E-4248-81F5-E49A497DB703}" destId="{FF6B3DC1-F562-4A73-98C7-9CB31EC2756F}" srcOrd="0" destOrd="0" presId="urn:microsoft.com/office/officeart/2005/8/layout/hierarchy4"/>
    <dgm:cxn modelId="{6AA4D1BF-6C5E-491A-B5DB-23BF1DC64AE6}" type="presOf" srcId="{A8A034F0-4BD2-4198-B510-96925CA442B4}" destId="{5215B6DB-96A7-4E30-8485-19181BEE6E7F}" srcOrd="0" destOrd="0" presId="urn:microsoft.com/office/officeart/2005/8/layout/hierarchy4"/>
    <dgm:cxn modelId="{BFD5E7C7-2F3F-4F51-A843-39D74701A422}" type="presOf" srcId="{FE0F4ADB-35A2-40F7-8906-4183CDC186EE}" destId="{4366EF94-78DB-42D7-9281-8FF956AFB4E7}" srcOrd="0" destOrd="0" presId="urn:microsoft.com/office/officeart/2005/8/layout/hierarchy4"/>
    <dgm:cxn modelId="{06C4C1D5-3B15-4B4A-A4D0-92B553F7DE05}" type="presOf" srcId="{BB335736-8487-49D2-9471-9A276CF7AAA3}" destId="{BACEF6B9-F1A6-4B3B-A848-26D1BF75CC2E}" srcOrd="0" destOrd="0" presId="urn:microsoft.com/office/officeart/2005/8/layout/hierarchy4"/>
    <dgm:cxn modelId="{37E0FF4E-D3B3-4B06-9876-5A29901D7E15}" type="presParOf" srcId="{AF183428-C116-4A99-8A89-5887B0AE8574}" destId="{ACD722CA-D87E-4FAB-8E95-3CCDDEADD829}" srcOrd="0" destOrd="0" presId="urn:microsoft.com/office/officeart/2005/8/layout/hierarchy4"/>
    <dgm:cxn modelId="{9DB3D311-6A9C-4077-8548-10E714DD0CF0}" type="presParOf" srcId="{ACD722CA-D87E-4FAB-8E95-3CCDDEADD829}" destId="{2B0C8E03-37A6-421C-98A3-9371009D1CF9}" srcOrd="0" destOrd="0" presId="urn:microsoft.com/office/officeart/2005/8/layout/hierarchy4"/>
    <dgm:cxn modelId="{4CF3370D-B137-43B4-956C-52DF6039ECDE}" type="presParOf" srcId="{ACD722CA-D87E-4FAB-8E95-3CCDDEADD829}" destId="{E025E10C-7F75-4D13-BD27-7BEE153E60EF}" srcOrd="1" destOrd="0" presId="urn:microsoft.com/office/officeart/2005/8/layout/hierarchy4"/>
    <dgm:cxn modelId="{8A37E904-A388-4F34-85E9-A2E881CCDB61}" type="presParOf" srcId="{AF183428-C116-4A99-8A89-5887B0AE8574}" destId="{E16FC437-7836-4849-972C-A0972C7B6443}" srcOrd="1" destOrd="0" presId="urn:microsoft.com/office/officeart/2005/8/layout/hierarchy4"/>
    <dgm:cxn modelId="{EAE6725E-91A8-4599-89C6-CFADF1868E6D}" type="presParOf" srcId="{AF183428-C116-4A99-8A89-5887B0AE8574}" destId="{A9D9842C-5FBA-4BD1-8685-CFD00FD23385}" srcOrd="2" destOrd="0" presId="urn:microsoft.com/office/officeart/2005/8/layout/hierarchy4"/>
    <dgm:cxn modelId="{E9704560-558F-47F1-96E8-8AB298AF1391}" type="presParOf" srcId="{A9D9842C-5FBA-4BD1-8685-CFD00FD23385}" destId="{5215B6DB-96A7-4E30-8485-19181BEE6E7F}" srcOrd="0" destOrd="0" presId="urn:microsoft.com/office/officeart/2005/8/layout/hierarchy4"/>
    <dgm:cxn modelId="{03348B97-49C0-4FD1-9961-97082D8CC1B1}" type="presParOf" srcId="{A9D9842C-5FBA-4BD1-8685-CFD00FD23385}" destId="{FEB5BC64-5655-4762-A1ED-05B39050260C}" srcOrd="1" destOrd="0" presId="urn:microsoft.com/office/officeart/2005/8/layout/hierarchy4"/>
    <dgm:cxn modelId="{7B793387-F3B9-42F8-8297-FD35EE67EF74}" type="presParOf" srcId="{AF183428-C116-4A99-8A89-5887B0AE8574}" destId="{F7F144B0-575D-46EA-87DA-2C814895AA54}" srcOrd="3" destOrd="0" presId="urn:microsoft.com/office/officeart/2005/8/layout/hierarchy4"/>
    <dgm:cxn modelId="{36D4C0CA-30B6-41E7-839F-52D13EBAB8A1}" type="presParOf" srcId="{AF183428-C116-4A99-8A89-5887B0AE8574}" destId="{FFBFB560-CC8B-4CBA-8344-B9DCEE26842C}" srcOrd="4" destOrd="0" presId="urn:microsoft.com/office/officeart/2005/8/layout/hierarchy4"/>
    <dgm:cxn modelId="{3A3C7EBF-D06B-4F06-AA92-CFA74F40EFD2}" type="presParOf" srcId="{FFBFB560-CC8B-4CBA-8344-B9DCEE26842C}" destId="{4366EF94-78DB-42D7-9281-8FF956AFB4E7}" srcOrd="0" destOrd="0" presId="urn:microsoft.com/office/officeart/2005/8/layout/hierarchy4"/>
    <dgm:cxn modelId="{1C038BC5-7361-4D54-8832-1F7AF61F6A98}" type="presParOf" srcId="{FFBFB560-CC8B-4CBA-8344-B9DCEE26842C}" destId="{66AD01BD-7637-43F0-A93F-F4171E37230A}" srcOrd="1" destOrd="0" presId="urn:microsoft.com/office/officeart/2005/8/layout/hierarchy4"/>
    <dgm:cxn modelId="{1D48EF62-CB79-4742-AE67-CFE89450310A}" type="presParOf" srcId="{AF183428-C116-4A99-8A89-5887B0AE8574}" destId="{167A85E5-CB03-4039-9E83-86CA27AFC2E6}" srcOrd="5" destOrd="0" presId="urn:microsoft.com/office/officeart/2005/8/layout/hierarchy4"/>
    <dgm:cxn modelId="{732757F3-EA78-434C-9DFF-E4AADF2792EC}" type="presParOf" srcId="{AF183428-C116-4A99-8A89-5887B0AE8574}" destId="{7A2BB909-B6DA-437F-988B-2DEE297EABDB}" srcOrd="6" destOrd="0" presId="urn:microsoft.com/office/officeart/2005/8/layout/hierarchy4"/>
    <dgm:cxn modelId="{30903532-D98C-4025-990D-777DF57F749D}" type="presParOf" srcId="{7A2BB909-B6DA-437F-988B-2DEE297EABDB}" destId="{BACEF6B9-F1A6-4B3B-A848-26D1BF75CC2E}" srcOrd="0" destOrd="0" presId="urn:microsoft.com/office/officeart/2005/8/layout/hierarchy4"/>
    <dgm:cxn modelId="{1F062332-CA62-4FA1-BF40-E2AEE0D763F6}" type="presParOf" srcId="{7A2BB909-B6DA-437F-988B-2DEE297EABDB}" destId="{A38EE6EA-09EC-4433-A6A5-51EFE85370A9}" srcOrd="1" destOrd="0" presId="urn:microsoft.com/office/officeart/2005/8/layout/hierarchy4"/>
    <dgm:cxn modelId="{59C81162-BBB0-4488-A495-332DB9E086D7}" type="presParOf" srcId="{AF183428-C116-4A99-8A89-5887B0AE8574}" destId="{5A236EDC-CCE6-41F7-A4AF-C62D8B2A5115}" srcOrd="7" destOrd="0" presId="urn:microsoft.com/office/officeart/2005/8/layout/hierarchy4"/>
    <dgm:cxn modelId="{79FA2982-2B2D-473F-87E1-2B46A287BCAD}" type="presParOf" srcId="{AF183428-C116-4A99-8A89-5887B0AE8574}" destId="{DFB22052-202D-4E3F-B41C-544EDB4C36B4}" srcOrd="8" destOrd="0" presId="urn:microsoft.com/office/officeart/2005/8/layout/hierarchy4"/>
    <dgm:cxn modelId="{D9C8CE48-12DB-4B72-A462-C29107199327}" type="presParOf" srcId="{DFB22052-202D-4E3F-B41C-544EDB4C36B4}" destId="{FF6B3DC1-F562-4A73-98C7-9CB31EC2756F}" srcOrd="0" destOrd="0" presId="urn:microsoft.com/office/officeart/2005/8/layout/hierarchy4"/>
    <dgm:cxn modelId="{C950B77F-6CA4-440D-8920-745C4F7B7B1B}" type="presParOf" srcId="{DFB22052-202D-4E3F-B41C-544EDB4C36B4}" destId="{49F4C262-7BC7-4CD7-B96C-2856D527972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5A19F-0547-4D9B-84E6-9C029D6C8A52}">
      <dsp:nvSpPr>
        <dsp:cNvPr id="0" name=""/>
        <dsp:cNvSpPr/>
      </dsp:nvSpPr>
      <dsp:spPr>
        <a:xfrm>
          <a:off x="2890132" y="1157607"/>
          <a:ext cx="632782" cy="91440"/>
        </a:xfrm>
        <a:custGeom>
          <a:avLst/>
          <a:gdLst/>
          <a:ahLst/>
          <a:cxnLst/>
          <a:rect l="0" t="0" r="0" b="0"/>
          <a:pathLst>
            <a:path>
              <a:moveTo>
                <a:pt x="0" y="45720"/>
              </a:moveTo>
              <a:lnTo>
                <a:pt x="632782" y="45720"/>
              </a:lnTo>
            </a:path>
          </a:pathLst>
        </a:custGeom>
        <a:noFill/>
        <a:ln w="9525" cap="flat" cmpd="sng" algn="ctr">
          <a:solidFill>
            <a:schemeClr val="dk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9939" y="1200010"/>
        <a:ext cx="33169" cy="6633"/>
      </dsp:txXfrm>
    </dsp:sp>
    <dsp:sp modelId="{97506F3C-C506-47D0-8467-F5BC4DD90A42}">
      <dsp:nvSpPr>
        <dsp:cNvPr id="0" name=""/>
        <dsp:cNvSpPr/>
      </dsp:nvSpPr>
      <dsp:spPr>
        <a:xfrm>
          <a:off x="7662" y="338046"/>
          <a:ext cx="2884270" cy="1730562"/>
        </a:xfrm>
        <a:prstGeom prst="rect">
          <a:avLst/>
        </a:prstGeom>
        <a:gradFill rotWithShape="0">
          <a:gsLst>
            <a:gs pos="0">
              <a:schemeClr val="lt1">
                <a:hueOff val="0"/>
                <a:satOff val="0"/>
                <a:lumOff val="0"/>
                <a:alphaOff val="0"/>
                <a:tint val="92000"/>
                <a:satMod val="170000"/>
              </a:schemeClr>
            </a:gs>
            <a:gs pos="15000">
              <a:schemeClr val="lt1">
                <a:hueOff val="0"/>
                <a:satOff val="0"/>
                <a:lumOff val="0"/>
                <a:alphaOff val="0"/>
                <a:tint val="92000"/>
                <a:shade val="99000"/>
                <a:satMod val="170000"/>
              </a:schemeClr>
            </a:gs>
            <a:gs pos="62000">
              <a:schemeClr val="lt1">
                <a:hueOff val="0"/>
                <a:satOff val="0"/>
                <a:lumOff val="0"/>
                <a:alphaOff val="0"/>
                <a:tint val="96000"/>
                <a:shade val="80000"/>
                <a:satMod val="170000"/>
              </a:schemeClr>
            </a:gs>
            <a:gs pos="97000">
              <a:schemeClr val="lt1">
                <a:hueOff val="0"/>
                <a:satOff val="0"/>
                <a:lumOff val="0"/>
                <a:alphaOff val="0"/>
                <a:tint val="98000"/>
                <a:shade val="63000"/>
                <a:satMod val="170000"/>
              </a:schemeClr>
            </a:gs>
            <a:gs pos="100000">
              <a:schemeClr val="lt1">
                <a:hueOff val="0"/>
                <a:satOff val="0"/>
                <a:lumOff val="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err="1"/>
            <a:t>Sasanka</a:t>
          </a:r>
          <a:endParaRPr lang="en-US" sz="2600" kern="1200" dirty="0"/>
        </a:p>
        <a:p>
          <a:pPr marL="0" lvl="0" indent="0" algn="ctr" defTabSz="1155700">
            <a:lnSpc>
              <a:spcPct val="90000"/>
            </a:lnSpc>
            <a:spcBef>
              <a:spcPct val="0"/>
            </a:spcBef>
            <a:spcAft>
              <a:spcPct val="35000"/>
            </a:spcAft>
            <a:buNone/>
          </a:pPr>
          <a:r>
            <a:rPr lang="en-US" sz="2400" kern="1200" dirty="0"/>
            <a:t>590 AD-625 AD</a:t>
          </a:r>
        </a:p>
      </dsp:txBody>
      <dsp:txXfrm>
        <a:off x="7662" y="338046"/>
        <a:ext cx="2884270" cy="1730562"/>
      </dsp:txXfrm>
    </dsp:sp>
    <dsp:sp modelId="{483E11FF-25C7-468B-84AF-AD59C9C9E9C9}">
      <dsp:nvSpPr>
        <dsp:cNvPr id="0" name=""/>
        <dsp:cNvSpPr/>
      </dsp:nvSpPr>
      <dsp:spPr>
        <a:xfrm>
          <a:off x="6437785" y="1157607"/>
          <a:ext cx="632782" cy="91440"/>
        </a:xfrm>
        <a:custGeom>
          <a:avLst/>
          <a:gdLst/>
          <a:ahLst/>
          <a:cxnLst/>
          <a:rect l="0" t="0" r="0" b="0"/>
          <a:pathLst>
            <a:path>
              <a:moveTo>
                <a:pt x="0" y="45720"/>
              </a:moveTo>
              <a:lnTo>
                <a:pt x="632782" y="45720"/>
              </a:lnTo>
            </a:path>
          </a:pathLst>
        </a:custGeom>
        <a:noFill/>
        <a:ln w="9525" cap="flat" cmpd="sng" algn="ctr">
          <a:solidFill>
            <a:schemeClr val="dk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37591" y="1200010"/>
        <a:ext cx="33169" cy="6633"/>
      </dsp:txXfrm>
    </dsp:sp>
    <dsp:sp modelId="{24920391-E961-49B3-AE9A-0C8F69188AAB}">
      <dsp:nvSpPr>
        <dsp:cNvPr id="0" name=""/>
        <dsp:cNvSpPr/>
      </dsp:nvSpPr>
      <dsp:spPr>
        <a:xfrm>
          <a:off x="3555314" y="338046"/>
          <a:ext cx="2884270" cy="1730562"/>
        </a:xfrm>
        <a:prstGeom prst="rect">
          <a:avLst/>
        </a:prstGeom>
        <a:gradFill rotWithShape="0">
          <a:gsLst>
            <a:gs pos="0">
              <a:schemeClr val="lt1">
                <a:hueOff val="0"/>
                <a:satOff val="0"/>
                <a:lumOff val="0"/>
                <a:alphaOff val="0"/>
                <a:tint val="92000"/>
                <a:satMod val="170000"/>
              </a:schemeClr>
            </a:gs>
            <a:gs pos="15000">
              <a:schemeClr val="lt1">
                <a:hueOff val="0"/>
                <a:satOff val="0"/>
                <a:lumOff val="0"/>
                <a:alphaOff val="0"/>
                <a:tint val="92000"/>
                <a:shade val="99000"/>
                <a:satMod val="170000"/>
              </a:schemeClr>
            </a:gs>
            <a:gs pos="62000">
              <a:schemeClr val="lt1">
                <a:hueOff val="0"/>
                <a:satOff val="0"/>
                <a:lumOff val="0"/>
                <a:alphaOff val="0"/>
                <a:tint val="96000"/>
                <a:shade val="80000"/>
                <a:satMod val="170000"/>
              </a:schemeClr>
            </a:gs>
            <a:gs pos="97000">
              <a:schemeClr val="lt1">
                <a:hueOff val="0"/>
                <a:satOff val="0"/>
                <a:lumOff val="0"/>
                <a:alphaOff val="0"/>
                <a:tint val="98000"/>
                <a:shade val="63000"/>
                <a:satMod val="170000"/>
              </a:schemeClr>
            </a:gs>
            <a:gs pos="100000">
              <a:schemeClr val="lt1">
                <a:hueOff val="0"/>
                <a:satOff val="0"/>
                <a:lumOff val="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The Pala Dynasty</a:t>
          </a:r>
        </a:p>
        <a:p>
          <a:pPr marL="0" lvl="0" indent="0" algn="ctr" defTabSz="1200150">
            <a:lnSpc>
              <a:spcPct val="90000"/>
            </a:lnSpc>
            <a:spcBef>
              <a:spcPct val="0"/>
            </a:spcBef>
            <a:spcAft>
              <a:spcPct val="35000"/>
            </a:spcAft>
            <a:buNone/>
          </a:pPr>
          <a:r>
            <a:rPr lang="en-US" sz="2700" kern="1200" dirty="0"/>
            <a:t>750 AD-1174 AD</a:t>
          </a:r>
        </a:p>
      </dsp:txBody>
      <dsp:txXfrm>
        <a:off x="3555314" y="338046"/>
        <a:ext cx="2884270" cy="1730562"/>
      </dsp:txXfrm>
    </dsp:sp>
    <dsp:sp modelId="{D5AFD6AF-25ED-4710-A2E0-193A6801DDD4}">
      <dsp:nvSpPr>
        <dsp:cNvPr id="0" name=""/>
        <dsp:cNvSpPr/>
      </dsp:nvSpPr>
      <dsp:spPr>
        <a:xfrm>
          <a:off x="1449797" y="2066808"/>
          <a:ext cx="7095305" cy="632782"/>
        </a:xfrm>
        <a:custGeom>
          <a:avLst/>
          <a:gdLst/>
          <a:ahLst/>
          <a:cxnLst/>
          <a:rect l="0" t="0" r="0" b="0"/>
          <a:pathLst>
            <a:path>
              <a:moveTo>
                <a:pt x="7095305" y="0"/>
              </a:moveTo>
              <a:lnTo>
                <a:pt x="7095305" y="333491"/>
              </a:lnTo>
              <a:lnTo>
                <a:pt x="0" y="333491"/>
              </a:lnTo>
              <a:lnTo>
                <a:pt x="0" y="632782"/>
              </a:lnTo>
            </a:path>
          </a:pathLst>
        </a:custGeom>
        <a:noFill/>
        <a:ln w="9525" cap="flat" cmpd="sng" algn="ctr">
          <a:solidFill>
            <a:schemeClr val="dk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9293" y="2379883"/>
        <a:ext cx="356312" cy="6633"/>
      </dsp:txXfrm>
    </dsp:sp>
    <dsp:sp modelId="{5A30A9F3-18F0-40B9-9F6A-FAAA2DEF2B78}">
      <dsp:nvSpPr>
        <dsp:cNvPr id="0" name=""/>
        <dsp:cNvSpPr/>
      </dsp:nvSpPr>
      <dsp:spPr>
        <a:xfrm>
          <a:off x="7102967" y="338046"/>
          <a:ext cx="2884270" cy="1730562"/>
        </a:xfrm>
        <a:prstGeom prst="rect">
          <a:avLst/>
        </a:prstGeom>
        <a:gradFill rotWithShape="0">
          <a:gsLst>
            <a:gs pos="0">
              <a:schemeClr val="lt1">
                <a:hueOff val="0"/>
                <a:satOff val="0"/>
                <a:lumOff val="0"/>
                <a:alphaOff val="0"/>
                <a:tint val="92000"/>
                <a:satMod val="170000"/>
              </a:schemeClr>
            </a:gs>
            <a:gs pos="15000">
              <a:schemeClr val="lt1">
                <a:hueOff val="0"/>
                <a:satOff val="0"/>
                <a:lumOff val="0"/>
                <a:alphaOff val="0"/>
                <a:tint val="92000"/>
                <a:shade val="99000"/>
                <a:satMod val="170000"/>
              </a:schemeClr>
            </a:gs>
            <a:gs pos="62000">
              <a:schemeClr val="lt1">
                <a:hueOff val="0"/>
                <a:satOff val="0"/>
                <a:lumOff val="0"/>
                <a:alphaOff val="0"/>
                <a:tint val="96000"/>
                <a:shade val="80000"/>
                <a:satMod val="170000"/>
              </a:schemeClr>
            </a:gs>
            <a:gs pos="97000">
              <a:schemeClr val="lt1">
                <a:hueOff val="0"/>
                <a:satOff val="0"/>
                <a:lumOff val="0"/>
                <a:alphaOff val="0"/>
                <a:tint val="98000"/>
                <a:shade val="63000"/>
                <a:satMod val="170000"/>
              </a:schemeClr>
            </a:gs>
            <a:gs pos="100000">
              <a:schemeClr val="lt1">
                <a:hueOff val="0"/>
                <a:satOff val="0"/>
                <a:lumOff val="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The </a:t>
          </a:r>
          <a:r>
            <a:rPr lang="en-US" sz="2700" kern="1200" dirty="0" err="1"/>
            <a:t>Deva</a:t>
          </a:r>
          <a:r>
            <a:rPr lang="en-US" sz="2700" kern="1200" dirty="0"/>
            <a:t> and Chandra Dynasty</a:t>
          </a:r>
        </a:p>
        <a:p>
          <a:pPr marL="0" lvl="0" indent="0" algn="ctr" defTabSz="1200150">
            <a:lnSpc>
              <a:spcPct val="90000"/>
            </a:lnSpc>
            <a:spcBef>
              <a:spcPct val="0"/>
            </a:spcBef>
            <a:spcAft>
              <a:spcPct val="35000"/>
            </a:spcAft>
            <a:buNone/>
          </a:pPr>
          <a:r>
            <a:rPr lang="en-US" sz="2700" kern="1200" dirty="0"/>
            <a:t>750 AD-1050 AD</a:t>
          </a:r>
        </a:p>
      </dsp:txBody>
      <dsp:txXfrm>
        <a:off x="7102967" y="338046"/>
        <a:ext cx="2884270" cy="1730562"/>
      </dsp:txXfrm>
    </dsp:sp>
    <dsp:sp modelId="{D5409228-16A2-4931-8C72-327F4DD9B6AC}">
      <dsp:nvSpPr>
        <dsp:cNvPr id="0" name=""/>
        <dsp:cNvSpPr/>
      </dsp:nvSpPr>
      <dsp:spPr>
        <a:xfrm>
          <a:off x="2890132" y="3551552"/>
          <a:ext cx="632782" cy="91440"/>
        </a:xfrm>
        <a:custGeom>
          <a:avLst/>
          <a:gdLst/>
          <a:ahLst/>
          <a:cxnLst/>
          <a:rect l="0" t="0" r="0" b="0"/>
          <a:pathLst>
            <a:path>
              <a:moveTo>
                <a:pt x="0" y="45720"/>
              </a:moveTo>
              <a:lnTo>
                <a:pt x="632782" y="45720"/>
              </a:lnTo>
            </a:path>
          </a:pathLst>
        </a:custGeom>
        <a:noFill/>
        <a:ln w="9525" cap="flat" cmpd="sng" algn="ctr">
          <a:solidFill>
            <a:schemeClr val="dk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9939" y="3593955"/>
        <a:ext cx="33169" cy="6633"/>
      </dsp:txXfrm>
    </dsp:sp>
    <dsp:sp modelId="{9DDEDFCA-8BD6-4AD1-90ED-F76D47A57DDF}">
      <dsp:nvSpPr>
        <dsp:cNvPr id="0" name=""/>
        <dsp:cNvSpPr/>
      </dsp:nvSpPr>
      <dsp:spPr>
        <a:xfrm>
          <a:off x="7662" y="2731991"/>
          <a:ext cx="2884270" cy="1730562"/>
        </a:xfrm>
        <a:prstGeom prst="rect">
          <a:avLst/>
        </a:prstGeom>
        <a:gradFill rotWithShape="0">
          <a:gsLst>
            <a:gs pos="0">
              <a:schemeClr val="lt1">
                <a:hueOff val="0"/>
                <a:satOff val="0"/>
                <a:lumOff val="0"/>
                <a:alphaOff val="0"/>
                <a:tint val="92000"/>
                <a:satMod val="170000"/>
              </a:schemeClr>
            </a:gs>
            <a:gs pos="15000">
              <a:schemeClr val="lt1">
                <a:hueOff val="0"/>
                <a:satOff val="0"/>
                <a:lumOff val="0"/>
                <a:alphaOff val="0"/>
                <a:tint val="92000"/>
                <a:shade val="99000"/>
                <a:satMod val="170000"/>
              </a:schemeClr>
            </a:gs>
            <a:gs pos="62000">
              <a:schemeClr val="lt1">
                <a:hueOff val="0"/>
                <a:satOff val="0"/>
                <a:lumOff val="0"/>
                <a:alphaOff val="0"/>
                <a:tint val="96000"/>
                <a:shade val="80000"/>
                <a:satMod val="170000"/>
              </a:schemeClr>
            </a:gs>
            <a:gs pos="97000">
              <a:schemeClr val="lt1">
                <a:hueOff val="0"/>
                <a:satOff val="0"/>
                <a:lumOff val="0"/>
                <a:alphaOff val="0"/>
                <a:tint val="98000"/>
                <a:shade val="63000"/>
                <a:satMod val="170000"/>
              </a:schemeClr>
            </a:gs>
            <a:gs pos="100000">
              <a:schemeClr val="lt1">
                <a:hueOff val="0"/>
                <a:satOff val="0"/>
                <a:lumOff val="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The </a:t>
          </a:r>
          <a:r>
            <a:rPr lang="en-US" sz="2700" kern="1200" dirty="0" err="1"/>
            <a:t>Sena</a:t>
          </a:r>
          <a:r>
            <a:rPr lang="en-US" sz="2700" kern="1200" dirty="0"/>
            <a:t> Dynasty</a:t>
          </a:r>
        </a:p>
        <a:p>
          <a:pPr marL="0" lvl="0" indent="0" algn="ctr" defTabSz="1200150">
            <a:lnSpc>
              <a:spcPct val="90000"/>
            </a:lnSpc>
            <a:spcBef>
              <a:spcPct val="0"/>
            </a:spcBef>
            <a:spcAft>
              <a:spcPct val="35000"/>
            </a:spcAft>
            <a:buNone/>
          </a:pPr>
          <a:r>
            <a:rPr lang="en-US" sz="2700" kern="1200" dirty="0"/>
            <a:t>(1097-1225 AD)</a:t>
          </a:r>
        </a:p>
      </dsp:txBody>
      <dsp:txXfrm>
        <a:off x="7662" y="2731991"/>
        <a:ext cx="2884270" cy="1730562"/>
      </dsp:txXfrm>
    </dsp:sp>
    <dsp:sp modelId="{E68CF25B-980B-4678-97AA-853D06565BA1}">
      <dsp:nvSpPr>
        <dsp:cNvPr id="0" name=""/>
        <dsp:cNvSpPr/>
      </dsp:nvSpPr>
      <dsp:spPr>
        <a:xfrm>
          <a:off x="6437785" y="3551552"/>
          <a:ext cx="632782" cy="91440"/>
        </a:xfrm>
        <a:custGeom>
          <a:avLst/>
          <a:gdLst/>
          <a:ahLst/>
          <a:cxnLst/>
          <a:rect l="0" t="0" r="0" b="0"/>
          <a:pathLst>
            <a:path>
              <a:moveTo>
                <a:pt x="0" y="45720"/>
              </a:moveTo>
              <a:lnTo>
                <a:pt x="632782" y="45720"/>
              </a:lnTo>
            </a:path>
          </a:pathLst>
        </a:custGeom>
        <a:noFill/>
        <a:ln w="9525" cap="flat" cmpd="sng" algn="ctr">
          <a:solidFill>
            <a:schemeClr val="dk1">
              <a:hueOff val="0"/>
              <a:satOff val="0"/>
              <a:lumOff val="0"/>
              <a:alphaOff val="0"/>
            </a:schemeClr>
          </a:solidFill>
          <a:prstDash val="solid"/>
          <a:tailEnd type="arrow"/>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37591" y="3593955"/>
        <a:ext cx="33169" cy="6633"/>
      </dsp:txXfrm>
    </dsp:sp>
    <dsp:sp modelId="{56D8B76D-3ED3-4AF9-B28B-352FDAB61941}">
      <dsp:nvSpPr>
        <dsp:cNvPr id="0" name=""/>
        <dsp:cNvSpPr/>
      </dsp:nvSpPr>
      <dsp:spPr>
        <a:xfrm>
          <a:off x="3555314" y="2731991"/>
          <a:ext cx="2884270" cy="1730562"/>
        </a:xfrm>
        <a:prstGeom prst="rect">
          <a:avLst/>
        </a:prstGeom>
        <a:gradFill rotWithShape="0">
          <a:gsLst>
            <a:gs pos="0">
              <a:schemeClr val="lt1">
                <a:hueOff val="0"/>
                <a:satOff val="0"/>
                <a:lumOff val="0"/>
                <a:alphaOff val="0"/>
                <a:tint val="92000"/>
                <a:satMod val="170000"/>
              </a:schemeClr>
            </a:gs>
            <a:gs pos="15000">
              <a:schemeClr val="lt1">
                <a:hueOff val="0"/>
                <a:satOff val="0"/>
                <a:lumOff val="0"/>
                <a:alphaOff val="0"/>
                <a:tint val="92000"/>
                <a:shade val="99000"/>
                <a:satMod val="170000"/>
              </a:schemeClr>
            </a:gs>
            <a:gs pos="62000">
              <a:schemeClr val="lt1">
                <a:hueOff val="0"/>
                <a:satOff val="0"/>
                <a:lumOff val="0"/>
                <a:alphaOff val="0"/>
                <a:tint val="96000"/>
                <a:shade val="80000"/>
                <a:satMod val="170000"/>
              </a:schemeClr>
            </a:gs>
            <a:gs pos="97000">
              <a:schemeClr val="lt1">
                <a:hueOff val="0"/>
                <a:satOff val="0"/>
                <a:lumOff val="0"/>
                <a:alphaOff val="0"/>
                <a:tint val="98000"/>
                <a:shade val="63000"/>
                <a:satMod val="170000"/>
              </a:schemeClr>
            </a:gs>
            <a:gs pos="100000">
              <a:schemeClr val="lt1">
                <a:hueOff val="0"/>
                <a:satOff val="0"/>
                <a:lumOff val="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The </a:t>
          </a:r>
          <a:r>
            <a:rPr lang="en-US" sz="1800" kern="1200" dirty="0" err="1"/>
            <a:t>Khalji</a:t>
          </a:r>
          <a:r>
            <a:rPr lang="en-US" sz="1800" kern="1200" dirty="0"/>
            <a:t> Dynasty</a:t>
          </a:r>
        </a:p>
        <a:p>
          <a:pPr marL="0" lvl="0" indent="0" algn="ctr" defTabSz="800100">
            <a:lnSpc>
              <a:spcPct val="90000"/>
            </a:lnSpc>
            <a:spcBef>
              <a:spcPct val="0"/>
            </a:spcBef>
            <a:spcAft>
              <a:spcPct val="35000"/>
            </a:spcAft>
            <a:buNone/>
          </a:pPr>
          <a:r>
            <a:rPr lang="en-US" sz="1800" kern="1200" dirty="0"/>
            <a:t>(1204 AD-1227 AD)</a:t>
          </a:r>
        </a:p>
      </dsp:txBody>
      <dsp:txXfrm>
        <a:off x="3555314" y="2731991"/>
        <a:ext cx="2884270" cy="1730562"/>
      </dsp:txXfrm>
    </dsp:sp>
    <dsp:sp modelId="{25476271-92FE-4AA1-8E8B-89B6EED7F19C}">
      <dsp:nvSpPr>
        <dsp:cNvPr id="0" name=""/>
        <dsp:cNvSpPr/>
      </dsp:nvSpPr>
      <dsp:spPr>
        <a:xfrm>
          <a:off x="7102967" y="2731991"/>
          <a:ext cx="2884270" cy="1730562"/>
        </a:xfrm>
        <a:prstGeom prst="rect">
          <a:avLst/>
        </a:prstGeom>
        <a:gradFill rotWithShape="0">
          <a:gsLst>
            <a:gs pos="0">
              <a:schemeClr val="lt1">
                <a:hueOff val="0"/>
                <a:satOff val="0"/>
                <a:lumOff val="0"/>
                <a:alphaOff val="0"/>
                <a:tint val="92000"/>
                <a:satMod val="170000"/>
              </a:schemeClr>
            </a:gs>
            <a:gs pos="15000">
              <a:schemeClr val="lt1">
                <a:hueOff val="0"/>
                <a:satOff val="0"/>
                <a:lumOff val="0"/>
                <a:alphaOff val="0"/>
                <a:tint val="92000"/>
                <a:shade val="99000"/>
                <a:satMod val="170000"/>
              </a:schemeClr>
            </a:gs>
            <a:gs pos="62000">
              <a:schemeClr val="lt1">
                <a:hueOff val="0"/>
                <a:satOff val="0"/>
                <a:lumOff val="0"/>
                <a:alphaOff val="0"/>
                <a:tint val="96000"/>
                <a:shade val="80000"/>
                <a:satMod val="170000"/>
              </a:schemeClr>
            </a:gs>
            <a:gs pos="97000">
              <a:schemeClr val="lt1">
                <a:hueOff val="0"/>
                <a:satOff val="0"/>
                <a:lumOff val="0"/>
                <a:alphaOff val="0"/>
                <a:tint val="98000"/>
                <a:shade val="63000"/>
                <a:satMod val="170000"/>
              </a:schemeClr>
            </a:gs>
            <a:gs pos="100000">
              <a:schemeClr val="lt1">
                <a:hueOff val="0"/>
                <a:satOff val="0"/>
                <a:lumOff val="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err="1"/>
            <a:t>Mamluk</a:t>
          </a:r>
          <a:r>
            <a:rPr lang="en-US" sz="2700" kern="1200" dirty="0"/>
            <a:t> Sultanate</a:t>
          </a:r>
        </a:p>
        <a:p>
          <a:pPr marL="0" lvl="0" indent="0" algn="ctr" defTabSz="1200150">
            <a:lnSpc>
              <a:spcPct val="90000"/>
            </a:lnSpc>
            <a:spcBef>
              <a:spcPct val="0"/>
            </a:spcBef>
            <a:spcAft>
              <a:spcPct val="35000"/>
            </a:spcAft>
            <a:buNone/>
          </a:pPr>
          <a:r>
            <a:rPr lang="en-US" sz="2700" kern="1200" dirty="0"/>
            <a:t>1227-1281 AD</a:t>
          </a:r>
        </a:p>
      </dsp:txBody>
      <dsp:txXfrm>
        <a:off x="7102967" y="2731991"/>
        <a:ext cx="2884270" cy="17305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EB00F-22F6-444B-9487-3E100A9CCC51}">
      <dsp:nvSpPr>
        <dsp:cNvPr id="0" name=""/>
        <dsp:cNvSpPr/>
      </dsp:nvSpPr>
      <dsp:spPr>
        <a:xfrm>
          <a:off x="2890132" y="1157607"/>
          <a:ext cx="632782" cy="91440"/>
        </a:xfrm>
        <a:custGeom>
          <a:avLst/>
          <a:gdLst/>
          <a:ahLst/>
          <a:cxnLst/>
          <a:rect l="0" t="0" r="0" b="0"/>
          <a:pathLst>
            <a:path>
              <a:moveTo>
                <a:pt x="0" y="45720"/>
              </a:moveTo>
              <a:lnTo>
                <a:pt x="632782" y="45720"/>
              </a:lnTo>
            </a:path>
          </a:pathLst>
        </a:custGeom>
        <a:noFill/>
        <a:ln w="9525" cap="flat" cmpd="sng" algn="ctr">
          <a:solidFill>
            <a:schemeClr val="dk1">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9939" y="1200010"/>
        <a:ext cx="33169" cy="6633"/>
      </dsp:txXfrm>
    </dsp:sp>
    <dsp:sp modelId="{97969FFE-BD77-4BFE-A889-B91D6C56694A}">
      <dsp:nvSpPr>
        <dsp:cNvPr id="0" name=""/>
        <dsp:cNvSpPr/>
      </dsp:nvSpPr>
      <dsp:spPr>
        <a:xfrm>
          <a:off x="7662" y="338046"/>
          <a:ext cx="2884270" cy="1730562"/>
        </a:xfrm>
        <a:prstGeom prst="rect">
          <a:avLst/>
        </a:prstGeom>
        <a:solidFill>
          <a:schemeClr val="lt1">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BALBAN DYNASTY</a:t>
          </a:r>
        </a:p>
        <a:p>
          <a:pPr marL="0" lvl="0" indent="0" algn="ctr" defTabSz="1066800">
            <a:lnSpc>
              <a:spcPct val="90000"/>
            </a:lnSpc>
            <a:spcBef>
              <a:spcPct val="0"/>
            </a:spcBef>
            <a:spcAft>
              <a:spcPct val="35000"/>
            </a:spcAft>
            <a:buNone/>
          </a:pPr>
          <a:r>
            <a:rPr lang="en-US" sz="2400" kern="1200" dirty="0"/>
            <a:t>1281-1324 AD</a:t>
          </a:r>
        </a:p>
      </dsp:txBody>
      <dsp:txXfrm>
        <a:off x="7662" y="338046"/>
        <a:ext cx="2884270" cy="1730562"/>
      </dsp:txXfrm>
    </dsp:sp>
    <dsp:sp modelId="{9201C5AF-E152-40EA-A179-9BF1295C7730}">
      <dsp:nvSpPr>
        <dsp:cNvPr id="0" name=""/>
        <dsp:cNvSpPr/>
      </dsp:nvSpPr>
      <dsp:spPr>
        <a:xfrm>
          <a:off x="6437785" y="1157607"/>
          <a:ext cx="632782" cy="91440"/>
        </a:xfrm>
        <a:custGeom>
          <a:avLst/>
          <a:gdLst/>
          <a:ahLst/>
          <a:cxnLst/>
          <a:rect l="0" t="0" r="0" b="0"/>
          <a:pathLst>
            <a:path>
              <a:moveTo>
                <a:pt x="0" y="45720"/>
              </a:moveTo>
              <a:lnTo>
                <a:pt x="632782" y="45720"/>
              </a:lnTo>
            </a:path>
          </a:pathLst>
        </a:custGeom>
        <a:noFill/>
        <a:ln w="9525" cap="flat" cmpd="sng" algn="ctr">
          <a:solidFill>
            <a:schemeClr val="dk1">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37591" y="1200010"/>
        <a:ext cx="33169" cy="6633"/>
      </dsp:txXfrm>
    </dsp:sp>
    <dsp:sp modelId="{2301457A-8CB1-4722-A4AE-8ADA6413CC05}">
      <dsp:nvSpPr>
        <dsp:cNvPr id="0" name=""/>
        <dsp:cNvSpPr/>
      </dsp:nvSpPr>
      <dsp:spPr>
        <a:xfrm>
          <a:off x="3555314" y="338046"/>
          <a:ext cx="2884270" cy="1730562"/>
        </a:xfrm>
        <a:prstGeom prst="rect">
          <a:avLst/>
        </a:prstGeom>
        <a:solidFill>
          <a:schemeClr val="lt1">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err="1"/>
            <a:t>Ilyas</a:t>
          </a:r>
          <a:r>
            <a:rPr lang="en-US" sz="2900" kern="1200" dirty="0"/>
            <a:t> </a:t>
          </a:r>
          <a:r>
            <a:rPr lang="en-US" sz="2900" kern="1200" dirty="0" err="1"/>
            <a:t>Shahi</a:t>
          </a:r>
          <a:r>
            <a:rPr lang="en-US" sz="2900" kern="1200" dirty="0"/>
            <a:t> Dynasty</a:t>
          </a:r>
        </a:p>
        <a:p>
          <a:pPr marL="0" lvl="0" indent="0" algn="ctr" defTabSz="1289050">
            <a:lnSpc>
              <a:spcPct val="90000"/>
            </a:lnSpc>
            <a:spcBef>
              <a:spcPct val="0"/>
            </a:spcBef>
            <a:spcAft>
              <a:spcPct val="35000"/>
            </a:spcAft>
            <a:buNone/>
          </a:pPr>
          <a:r>
            <a:rPr lang="en-US" sz="2900" kern="1200" dirty="0"/>
            <a:t>1342-1414</a:t>
          </a:r>
        </a:p>
      </dsp:txBody>
      <dsp:txXfrm>
        <a:off x="3555314" y="338046"/>
        <a:ext cx="2884270" cy="1730562"/>
      </dsp:txXfrm>
    </dsp:sp>
    <dsp:sp modelId="{5AF72B33-E12B-49EB-AB6B-CDDDBD4679F0}">
      <dsp:nvSpPr>
        <dsp:cNvPr id="0" name=""/>
        <dsp:cNvSpPr/>
      </dsp:nvSpPr>
      <dsp:spPr>
        <a:xfrm>
          <a:off x="1449797" y="2066808"/>
          <a:ext cx="7095305" cy="632782"/>
        </a:xfrm>
        <a:custGeom>
          <a:avLst/>
          <a:gdLst/>
          <a:ahLst/>
          <a:cxnLst/>
          <a:rect l="0" t="0" r="0" b="0"/>
          <a:pathLst>
            <a:path>
              <a:moveTo>
                <a:pt x="7095305" y="0"/>
              </a:moveTo>
              <a:lnTo>
                <a:pt x="7095305" y="333491"/>
              </a:lnTo>
              <a:lnTo>
                <a:pt x="0" y="333491"/>
              </a:lnTo>
              <a:lnTo>
                <a:pt x="0" y="632782"/>
              </a:lnTo>
            </a:path>
          </a:pathLst>
        </a:custGeom>
        <a:noFill/>
        <a:ln w="9525" cap="flat" cmpd="sng" algn="ctr">
          <a:solidFill>
            <a:schemeClr val="dk1">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9293" y="2379883"/>
        <a:ext cx="356312" cy="6633"/>
      </dsp:txXfrm>
    </dsp:sp>
    <dsp:sp modelId="{85E8D080-3037-41E1-BB74-B2E92361A5CC}">
      <dsp:nvSpPr>
        <dsp:cNvPr id="0" name=""/>
        <dsp:cNvSpPr/>
      </dsp:nvSpPr>
      <dsp:spPr>
        <a:xfrm>
          <a:off x="7102967" y="338046"/>
          <a:ext cx="2884270" cy="1730562"/>
        </a:xfrm>
        <a:prstGeom prst="rect">
          <a:avLst/>
        </a:prstGeom>
        <a:solidFill>
          <a:schemeClr val="lt1">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House</a:t>
          </a:r>
          <a:r>
            <a:rPr lang="en-US" sz="2900" kern="1200" baseline="0" dirty="0"/>
            <a:t> of Raja </a:t>
          </a:r>
          <a:r>
            <a:rPr lang="en-US" sz="2900" kern="1200" baseline="0" dirty="0" err="1"/>
            <a:t>Ganesha</a:t>
          </a:r>
          <a:endParaRPr lang="en-US" sz="2900" kern="1200" baseline="0" dirty="0"/>
        </a:p>
        <a:p>
          <a:pPr marL="0" lvl="0" indent="0" algn="ctr" defTabSz="1289050">
            <a:lnSpc>
              <a:spcPct val="90000"/>
            </a:lnSpc>
            <a:spcBef>
              <a:spcPct val="0"/>
            </a:spcBef>
            <a:spcAft>
              <a:spcPct val="35000"/>
            </a:spcAft>
            <a:buNone/>
          </a:pPr>
          <a:r>
            <a:rPr lang="en-US" sz="2900" kern="1200" baseline="0" dirty="0"/>
            <a:t>1414-1435</a:t>
          </a:r>
          <a:endParaRPr lang="en-US" sz="2900" kern="1200" dirty="0"/>
        </a:p>
      </dsp:txBody>
      <dsp:txXfrm>
        <a:off x="7102967" y="338046"/>
        <a:ext cx="2884270" cy="1730562"/>
      </dsp:txXfrm>
    </dsp:sp>
    <dsp:sp modelId="{1DF94FEC-8D28-4F52-A4D1-FB30F23326CE}">
      <dsp:nvSpPr>
        <dsp:cNvPr id="0" name=""/>
        <dsp:cNvSpPr/>
      </dsp:nvSpPr>
      <dsp:spPr>
        <a:xfrm>
          <a:off x="2890132" y="3551552"/>
          <a:ext cx="632782" cy="91440"/>
        </a:xfrm>
        <a:custGeom>
          <a:avLst/>
          <a:gdLst/>
          <a:ahLst/>
          <a:cxnLst/>
          <a:rect l="0" t="0" r="0" b="0"/>
          <a:pathLst>
            <a:path>
              <a:moveTo>
                <a:pt x="0" y="45720"/>
              </a:moveTo>
              <a:lnTo>
                <a:pt x="632782" y="45720"/>
              </a:lnTo>
            </a:path>
          </a:pathLst>
        </a:custGeom>
        <a:noFill/>
        <a:ln w="9525" cap="flat" cmpd="sng" algn="ctr">
          <a:solidFill>
            <a:schemeClr val="dk1">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89939" y="3593955"/>
        <a:ext cx="33169" cy="6633"/>
      </dsp:txXfrm>
    </dsp:sp>
    <dsp:sp modelId="{95B4359E-ACC8-4FF4-BA8D-1B202E2A8D12}">
      <dsp:nvSpPr>
        <dsp:cNvPr id="0" name=""/>
        <dsp:cNvSpPr/>
      </dsp:nvSpPr>
      <dsp:spPr>
        <a:xfrm>
          <a:off x="7662" y="2731991"/>
          <a:ext cx="2884270" cy="1730562"/>
        </a:xfrm>
        <a:prstGeom prst="rect">
          <a:avLst/>
        </a:prstGeom>
        <a:solidFill>
          <a:schemeClr val="lt1">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err="1"/>
            <a:t>Hussian</a:t>
          </a:r>
          <a:r>
            <a:rPr lang="en-US" sz="2900" kern="1200" dirty="0"/>
            <a:t> </a:t>
          </a:r>
          <a:r>
            <a:rPr lang="en-US" sz="2900" kern="1200" dirty="0" err="1"/>
            <a:t>Shahi</a:t>
          </a:r>
          <a:r>
            <a:rPr lang="en-US" sz="2900" kern="1200" dirty="0"/>
            <a:t> Dynasty</a:t>
          </a:r>
        </a:p>
        <a:p>
          <a:pPr marL="0" lvl="0" indent="0" algn="ctr" defTabSz="1289050">
            <a:lnSpc>
              <a:spcPct val="90000"/>
            </a:lnSpc>
            <a:spcBef>
              <a:spcPct val="0"/>
            </a:spcBef>
            <a:spcAft>
              <a:spcPct val="35000"/>
            </a:spcAft>
            <a:buNone/>
          </a:pPr>
          <a:r>
            <a:rPr lang="en-US" sz="2900" kern="1200" dirty="0"/>
            <a:t>(1494-1538 AD)</a:t>
          </a:r>
        </a:p>
      </dsp:txBody>
      <dsp:txXfrm>
        <a:off x="7662" y="2731991"/>
        <a:ext cx="2884270" cy="1730562"/>
      </dsp:txXfrm>
    </dsp:sp>
    <dsp:sp modelId="{4154D529-9A9F-4030-B57D-762ADC9D1423}">
      <dsp:nvSpPr>
        <dsp:cNvPr id="0" name=""/>
        <dsp:cNvSpPr/>
      </dsp:nvSpPr>
      <dsp:spPr>
        <a:xfrm>
          <a:off x="6437785" y="3551552"/>
          <a:ext cx="632782" cy="91440"/>
        </a:xfrm>
        <a:custGeom>
          <a:avLst/>
          <a:gdLst/>
          <a:ahLst/>
          <a:cxnLst/>
          <a:rect l="0" t="0" r="0" b="0"/>
          <a:pathLst>
            <a:path>
              <a:moveTo>
                <a:pt x="0" y="45720"/>
              </a:moveTo>
              <a:lnTo>
                <a:pt x="632782" y="45720"/>
              </a:lnTo>
            </a:path>
          </a:pathLst>
        </a:custGeom>
        <a:noFill/>
        <a:ln w="9525" cap="flat" cmpd="sng" algn="ctr">
          <a:solidFill>
            <a:schemeClr val="dk1">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37591" y="3593955"/>
        <a:ext cx="33169" cy="6633"/>
      </dsp:txXfrm>
    </dsp:sp>
    <dsp:sp modelId="{E30FC6D5-8D4A-4EF7-9012-18F371A66AEF}">
      <dsp:nvSpPr>
        <dsp:cNvPr id="0" name=""/>
        <dsp:cNvSpPr/>
      </dsp:nvSpPr>
      <dsp:spPr>
        <a:xfrm>
          <a:off x="3555314" y="2731991"/>
          <a:ext cx="2884270" cy="1730562"/>
        </a:xfrm>
        <a:prstGeom prst="rect">
          <a:avLst/>
        </a:prstGeom>
        <a:solidFill>
          <a:schemeClr val="lt1">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err="1"/>
            <a:t>Habshi</a:t>
          </a:r>
          <a:r>
            <a:rPr lang="en-US" sz="1800" kern="1200" dirty="0"/>
            <a:t> Rule in Bengal</a:t>
          </a:r>
        </a:p>
        <a:p>
          <a:pPr marL="0" lvl="0" indent="0" algn="ctr" defTabSz="800100">
            <a:lnSpc>
              <a:spcPct val="90000"/>
            </a:lnSpc>
            <a:spcBef>
              <a:spcPct val="0"/>
            </a:spcBef>
            <a:spcAft>
              <a:spcPct val="35000"/>
            </a:spcAft>
            <a:buNone/>
          </a:pPr>
          <a:r>
            <a:rPr lang="en-US" sz="1800" kern="1200" dirty="0"/>
            <a:t>1487-1494 AD</a:t>
          </a:r>
        </a:p>
      </dsp:txBody>
      <dsp:txXfrm>
        <a:off x="3555314" y="2731991"/>
        <a:ext cx="2884270" cy="1730562"/>
      </dsp:txXfrm>
    </dsp:sp>
    <dsp:sp modelId="{85F2DA70-E170-462E-B07D-7217030688EB}">
      <dsp:nvSpPr>
        <dsp:cNvPr id="0" name=""/>
        <dsp:cNvSpPr/>
      </dsp:nvSpPr>
      <dsp:spPr>
        <a:xfrm>
          <a:off x="7102967" y="2731991"/>
          <a:ext cx="2884270" cy="1730562"/>
        </a:xfrm>
        <a:prstGeom prst="rect">
          <a:avLst/>
        </a:prstGeom>
        <a:solidFill>
          <a:schemeClr val="lt1">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Restored</a:t>
          </a:r>
          <a:r>
            <a:rPr lang="en-US" sz="2900" kern="1200" baseline="0" dirty="0"/>
            <a:t> </a:t>
          </a:r>
          <a:r>
            <a:rPr lang="en-US" sz="2900" kern="1200" baseline="0" dirty="0" err="1"/>
            <a:t>Ilyas</a:t>
          </a:r>
          <a:r>
            <a:rPr lang="en-US" sz="2900" kern="1200" baseline="0" dirty="0"/>
            <a:t> </a:t>
          </a:r>
          <a:r>
            <a:rPr lang="en-US" sz="2900" kern="1200" baseline="0" dirty="0" err="1"/>
            <a:t>Shahi</a:t>
          </a:r>
          <a:r>
            <a:rPr lang="en-US" sz="2900" kern="1200" baseline="0" dirty="0"/>
            <a:t> Dynasty</a:t>
          </a:r>
        </a:p>
        <a:p>
          <a:pPr marL="0" lvl="0" indent="0" algn="ctr" defTabSz="1289050">
            <a:lnSpc>
              <a:spcPct val="90000"/>
            </a:lnSpc>
            <a:spcBef>
              <a:spcPct val="0"/>
            </a:spcBef>
            <a:spcAft>
              <a:spcPct val="35000"/>
            </a:spcAft>
            <a:buNone/>
          </a:pPr>
          <a:r>
            <a:rPr lang="en-US" sz="2900" kern="1200" baseline="0" dirty="0"/>
            <a:t>1435-1487 AD</a:t>
          </a:r>
          <a:endParaRPr lang="en-US" sz="2900" kern="1200" dirty="0"/>
        </a:p>
      </dsp:txBody>
      <dsp:txXfrm>
        <a:off x="7102967" y="2731991"/>
        <a:ext cx="2884270" cy="1730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1C44-99A5-436B-B590-A48F9889CF5F}">
      <dsp:nvSpPr>
        <dsp:cNvPr id="0" name=""/>
        <dsp:cNvSpPr/>
      </dsp:nvSpPr>
      <dsp:spPr>
        <a:xfrm>
          <a:off x="721558" y="340499"/>
          <a:ext cx="5821154" cy="4162153"/>
        </a:xfrm>
        <a:prstGeom prst="swooshArrow">
          <a:avLst>
            <a:gd name="adj1" fmla="val 25000"/>
            <a:gd name="adj2" fmla="val 25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A15839C7-D3E0-4951-BD00-E1C06A3FFF41}">
      <dsp:nvSpPr>
        <dsp:cNvPr id="0" name=""/>
        <dsp:cNvSpPr/>
      </dsp:nvSpPr>
      <dsp:spPr>
        <a:xfrm>
          <a:off x="1548621" y="3271783"/>
          <a:ext cx="204845" cy="204845"/>
        </a:xfrm>
        <a:prstGeom prst="ellipse">
          <a:avLst/>
        </a:prstGeom>
        <a:solidFill>
          <a:schemeClr val="accent2">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87CE3FD-FAA7-4D7A-B774-DF615F6473FF}">
      <dsp:nvSpPr>
        <dsp:cNvPr id="0" name=""/>
        <dsp:cNvSpPr/>
      </dsp:nvSpPr>
      <dsp:spPr>
        <a:xfrm>
          <a:off x="1514346" y="3501458"/>
          <a:ext cx="2109125" cy="116858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08543" tIns="0" rIns="0" bIns="0" numCol="1" spcCol="1270" anchor="t" anchorCtr="0">
          <a:noAutofit/>
        </a:bodyPr>
        <a:lstStyle/>
        <a:p>
          <a:pPr marL="0" lvl="0" indent="0" algn="l" defTabSz="1466850">
            <a:lnSpc>
              <a:spcPct val="90000"/>
            </a:lnSpc>
            <a:spcBef>
              <a:spcPct val="0"/>
            </a:spcBef>
            <a:spcAft>
              <a:spcPct val="35000"/>
            </a:spcAft>
            <a:buNone/>
          </a:pPr>
          <a:r>
            <a:rPr lang="en-US" sz="3300" kern="1200" dirty="0" err="1"/>
            <a:t>Suri</a:t>
          </a:r>
          <a:r>
            <a:rPr lang="en-US" sz="3300" kern="1200" dirty="0"/>
            <a:t> Empire</a:t>
          </a:r>
        </a:p>
        <a:p>
          <a:pPr marL="0" lvl="0" indent="0" algn="l" defTabSz="1466850">
            <a:lnSpc>
              <a:spcPct val="90000"/>
            </a:lnSpc>
            <a:spcBef>
              <a:spcPct val="0"/>
            </a:spcBef>
            <a:spcAft>
              <a:spcPct val="35000"/>
            </a:spcAft>
            <a:buNone/>
          </a:pPr>
          <a:r>
            <a:rPr lang="en-US" sz="3300" kern="1200" dirty="0"/>
            <a:t>1532-1555</a:t>
          </a:r>
        </a:p>
      </dsp:txBody>
      <dsp:txXfrm>
        <a:off x="1514346" y="3501458"/>
        <a:ext cx="2109125" cy="1168580"/>
      </dsp:txXfrm>
    </dsp:sp>
    <dsp:sp modelId="{E8EC1E26-B4A4-4754-8227-AB9B13A3152C}">
      <dsp:nvSpPr>
        <dsp:cNvPr id="0" name=""/>
        <dsp:cNvSpPr/>
      </dsp:nvSpPr>
      <dsp:spPr>
        <a:xfrm>
          <a:off x="3356776" y="1933394"/>
          <a:ext cx="370297" cy="370297"/>
        </a:xfrm>
        <a:prstGeom prst="ellipse">
          <a:avLst/>
        </a:prstGeom>
        <a:solidFill>
          <a:schemeClr val="accent3">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3A8CA39-232D-4A55-A30D-3CD825C7B71F}">
      <dsp:nvSpPr>
        <dsp:cNvPr id="0" name=""/>
        <dsp:cNvSpPr/>
      </dsp:nvSpPr>
      <dsp:spPr>
        <a:xfrm>
          <a:off x="2845976" y="2292018"/>
          <a:ext cx="3282776" cy="233179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96213" tIns="0" rIns="0" bIns="0" numCol="1" spcCol="1270" anchor="t" anchorCtr="0">
          <a:noAutofit/>
        </a:bodyPr>
        <a:lstStyle/>
        <a:p>
          <a:pPr marL="0" lvl="0" indent="0" algn="l" defTabSz="1466850">
            <a:lnSpc>
              <a:spcPct val="90000"/>
            </a:lnSpc>
            <a:spcBef>
              <a:spcPct val="0"/>
            </a:spcBef>
            <a:spcAft>
              <a:spcPct val="35000"/>
            </a:spcAft>
            <a:buNone/>
          </a:pPr>
          <a:r>
            <a:rPr lang="en-US" sz="3300" kern="1200" dirty="0" err="1"/>
            <a:t>Karrani</a:t>
          </a:r>
          <a:r>
            <a:rPr lang="en-US" sz="3300" kern="1200" dirty="0"/>
            <a:t> Empire</a:t>
          </a:r>
        </a:p>
        <a:p>
          <a:pPr marL="0" lvl="0" indent="0" algn="l" defTabSz="1466850">
            <a:lnSpc>
              <a:spcPct val="90000"/>
            </a:lnSpc>
            <a:spcBef>
              <a:spcPct val="0"/>
            </a:spcBef>
            <a:spcAft>
              <a:spcPct val="35000"/>
            </a:spcAft>
            <a:buNone/>
          </a:pPr>
          <a:r>
            <a:rPr lang="en-US" sz="3300" kern="1200" dirty="0"/>
            <a:t>1564-1576</a:t>
          </a:r>
        </a:p>
      </dsp:txBody>
      <dsp:txXfrm>
        <a:off x="2845976" y="2292018"/>
        <a:ext cx="3282776" cy="2331796"/>
      </dsp:txXfrm>
    </dsp:sp>
    <dsp:sp modelId="{AE13CFC7-8D99-44AE-BA88-145FEB622C93}">
      <dsp:nvSpPr>
        <dsp:cNvPr id="0" name=""/>
        <dsp:cNvSpPr/>
      </dsp:nvSpPr>
      <dsp:spPr>
        <a:xfrm>
          <a:off x="5531288" y="1118936"/>
          <a:ext cx="512113" cy="512113"/>
        </a:xfrm>
        <a:prstGeom prst="ellipse">
          <a:avLst/>
        </a:prstGeom>
        <a:solidFill>
          <a:schemeClr val="accent4">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691676E-DA35-44D6-80A9-5490D706C54F}">
      <dsp:nvSpPr>
        <dsp:cNvPr id="0" name=""/>
        <dsp:cNvSpPr/>
      </dsp:nvSpPr>
      <dsp:spPr>
        <a:xfrm>
          <a:off x="5454919" y="1600899"/>
          <a:ext cx="2555733" cy="297048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71358" tIns="0" rIns="0" bIns="0" numCol="1" spcCol="1270" anchor="t" anchorCtr="0">
          <a:noAutofit/>
        </a:bodyPr>
        <a:lstStyle/>
        <a:p>
          <a:pPr marL="0" lvl="0" indent="0" algn="l" defTabSz="1466850">
            <a:lnSpc>
              <a:spcPct val="90000"/>
            </a:lnSpc>
            <a:spcBef>
              <a:spcPct val="0"/>
            </a:spcBef>
            <a:spcAft>
              <a:spcPct val="35000"/>
            </a:spcAft>
            <a:buNone/>
          </a:pPr>
          <a:r>
            <a:rPr lang="en-US" sz="3300" kern="1200" dirty="0" err="1"/>
            <a:t>Mughal</a:t>
          </a:r>
          <a:r>
            <a:rPr lang="en-US" sz="3300" kern="1200" dirty="0"/>
            <a:t> Empire</a:t>
          </a:r>
        </a:p>
        <a:p>
          <a:pPr marL="0" lvl="0" indent="0" algn="l" defTabSz="1466850">
            <a:lnSpc>
              <a:spcPct val="90000"/>
            </a:lnSpc>
            <a:spcBef>
              <a:spcPct val="0"/>
            </a:spcBef>
            <a:spcAft>
              <a:spcPct val="35000"/>
            </a:spcAft>
            <a:buNone/>
          </a:pPr>
          <a:r>
            <a:rPr lang="en-US" sz="3300" kern="1200" dirty="0"/>
            <a:t>1576-1757 AD</a:t>
          </a:r>
        </a:p>
      </dsp:txBody>
      <dsp:txXfrm>
        <a:off x="5454919" y="1600899"/>
        <a:ext cx="2555733" cy="29704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EEDA4-64C3-46DD-8F58-441A033E0AFC}">
      <dsp:nvSpPr>
        <dsp:cNvPr id="0" name=""/>
        <dsp:cNvSpPr/>
      </dsp:nvSpPr>
      <dsp:spPr>
        <a:xfrm>
          <a:off x="0" y="2435"/>
          <a:ext cx="970271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092D59-E9C5-4237-96B6-06CBB2AEFE09}">
      <dsp:nvSpPr>
        <dsp:cNvPr id="0" name=""/>
        <dsp:cNvSpPr/>
      </dsp:nvSpPr>
      <dsp:spPr>
        <a:xfrm>
          <a:off x="0" y="2435"/>
          <a:ext cx="9702719" cy="1661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just" defTabSz="977900" rtl="0">
            <a:lnSpc>
              <a:spcPct val="90000"/>
            </a:lnSpc>
            <a:spcBef>
              <a:spcPct val="0"/>
            </a:spcBef>
            <a:spcAft>
              <a:spcPct val="35000"/>
            </a:spcAft>
            <a:buNone/>
          </a:pPr>
          <a:r>
            <a:rPr lang="en-GB" sz="2200" kern="1200"/>
            <a:t>Matsyanyayam the condition of Bengal in the century following the death of Shasanka and before the rise of the Palas (c 750-850 AD) has been described as matsyanyayam (matsyanyayam). </a:t>
          </a:r>
          <a:endParaRPr lang="en-US" sz="2200" kern="1200"/>
        </a:p>
      </dsp:txBody>
      <dsp:txXfrm>
        <a:off x="0" y="2435"/>
        <a:ext cx="9702719" cy="1661329"/>
      </dsp:txXfrm>
    </dsp:sp>
    <dsp:sp modelId="{9E039AFC-A372-4A56-B045-B50A4C2704B2}">
      <dsp:nvSpPr>
        <dsp:cNvPr id="0" name=""/>
        <dsp:cNvSpPr/>
      </dsp:nvSpPr>
      <dsp:spPr>
        <a:xfrm>
          <a:off x="0" y="1663764"/>
          <a:ext cx="970271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7D2CC8-2E66-4E57-A727-9EAFBE95379A}">
      <dsp:nvSpPr>
        <dsp:cNvPr id="0" name=""/>
        <dsp:cNvSpPr/>
      </dsp:nvSpPr>
      <dsp:spPr>
        <a:xfrm>
          <a:off x="0" y="1663764"/>
          <a:ext cx="9702719" cy="1661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just" defTabSz="977900" rtl="0">
            <a:lnSpc>
              <a:spcPct val="90000"/>
            </a:lnSpc>
            <a:spcBef>
              <a:spcPct val="0"/>
            </a:spcBef>
            <a:spcAft>
              <a:spcPct val="35000"/>
            </a:spcAft>
            <a:buNone/>
          </a:pPr>
          <a:r>
            <a:rPr lang="en-GB" sz="2200" kern="1200"/>
            <a:t>In a near contemporary inscription, the Khalimpur copperplate of the 32nd year of the second Pala ruler dharmapala, and the 12th century ramacharitam kavya of Sandhyakaranandi the anarchical condition of Bengal preceding the rise of the Pala dynasty is found mentioned as matsyanyayam.</a:t>
          </a:r>
          <a:endParaRPr lang="en-US" sz="2200" kern="1200"/>
        </a:p>
      </dsp:txBody>
      <dsp:txXfrm>
        <a:off x="0" y="1663764"/>
        <a:ext cx="9702719" cy="1661329"/>
      </dsp:txXfrm>
    </dsp:sp>
    <dsp:sp modelId="{F05E62FA-9277-4D3A-8816-E618245FD153}">
      <dsp:nvSpPr>
        <dsp:cNvPr id="0" name=""/>
        <dsp:cNvSpPr/>
      </dsp:nvSpPr>
      <dsp:spPr>
        <a:xfrm>
          <a:off x="0" y="3325094"/>
          <a:ext cx="970271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22D974-5510-437F-9EF2-1CF3C559E5C5}">
      <dsp:nvSpPr>
        <dsp:cNvPr id="0" name=""/>
        <dsp:cNvSpPr/>
      </dsp:nvSpPr>
      <dsp:spPr>
        <a:xfrm>
          <a:off x="0" y="3325094"/>
          <a:ext cx="9702719" cy="1661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just" defTabSz="977900" rtl="0">
            <a:lnSpc>
              <a:spcPct val="90000"/>
            </a:lnSpc>
            <a:spcBef>
              <a:spcPct val="0"/>
            </a:spcBef>
            <a:spcAft>
              <a:spcPct val="35000"/>
            </a:spcAft>
            <a:buNone/>
          </a:pPr>
          <a:r>
            <a:rPr lang="en-GB" sz="2200" kern="1200" dirty="0"/>
            <a:t>The Sanskrit term </a:t>
          </a:r>
          <a:r>
            <a:rPr lang="en-GB" sz="2200" kern="1200" dirty="0" err="1"/>
            <a:t>matsyanyayam</a:t>
          </a:r>
          <a:r>
            <a:rPr lang="en-GB" sz="2200" kern="1200" dirty="0"/>
            <a:t>, used in ancient texts, bears special significance. The </a:t>
          </a:r>
          <a:r>
            <a:rPr lang="en-GB" sz="2200" kern="1200" dirty="0" err="1"/>
            <a:t>Kautilya</a:t>
          </a:r>
          <a:r>
            <a:rPr lang="en-GB" sz="2200" kern="1200" dirty="0"/>
            <a:t> </a:t>
          </a:r>
          <a:r>
            <a:rPr lang="en-GB" sz="2200" kern="1200" dirty="0" err="1"/>
            <a:t>Arthaxastra</a:t>
          </a:r>
          <a:r>
            <a:rPr lang="en-GB" sz="2200" kern="1200" dirty="0"/>
            <a:t> (1.4.13-14) defines the term as follows: </a:t>
          </a:r>
          <a:r>
            <a:rPr lang="en-GB" sz="2200" b="1" u="sng" kern="1200" dirty="0"/>
            <a:t>‘When the law of punishment is kept in abeyance, it gives rise to such disorder as is implied in the proverb of fishes, </a:t>
          </a:r>
          <a:r>
            <a:rPr lang="en-GB" sz="2200" b="1" u="sng" kern="1200" dirty="0" err="1"/>
            <a:t>ie</a:t>
          </a:r>
          <a:r>
            <a:rPr lang="en-GB" sz="2200" b="1" u="sng" kern="1200" dirty="0"/>
            <a:t>, the larger fish swallows a smaller one, for in the absence of a magistrate, the strong will swallow the weak.’</a:t>
          </a:r>
          <a:endParaRPr lang="en-US" sz="2200" b="1" u="sng" kern="1200" dirty="0"/>
        </a:p>
      </dsp:txBody>
      <dsp:txXfrm>
        <a:off x="0" y="3325094"/>
        <a:ext cx="9702719" cy="16613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EFACB-69D2-43B2-BF9D-F617AAF52D61}">
      <dsp:nvSpPr>
        <dsp:cNvPr id="0" name=""/>
        <dsp:cNvSpPr/>
      </dsp:nvSpPr>
      <dsp:spPr>
        <a:xfrm>
          <a:off x="3481" y="182835"/>
          <a:ext cx="1108732" cy="1108732"/>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D62F1B-B04F-4E5F-B133-A5155E0707A1}">
      <dsp:nvSpPr>
        <dsp:cNvPr id="0" name=""/>
        <dsp:cNvSpPr/>
      </dsp:nvSpPr>
      <dsp:spPr>
        <a:xfrm>
          <a:off x="114354" y="293708"/>
          <a:ext cx="886985" cy="886985"/>
        </a:xfrm>
        <a:prstGeom prst="pie">
          <a:avLst>
            <a:gd name="adj1" fmla="val 126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46C2C4-3315-4A6C-9659-F69A73A2B715}">
      <dsp:nvSpPr>
        <dsp:cNvPr id="0" name=""/>
        <dsp:cNvSpPr/>
      </dsp:nvSpPr>
      <dsp:spPr>
        <a:xfrm rot="16200000">
          <a:off x="-1271560" y="2677483"/>
          <a:ext cx="3215323" cy="66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200150">
            <a:lnSpc>
              <a:spcPct val="90000"/>
            </a:lnSpc>
            <a:spcBef>
              <a:spcPct val="0"/>
            </a:spcBef>
            <a:spcAft>
              <a:spcPct val="35000"/>
            </a:spcAft>
            <a:buNone/>
          </a:pPr>
          <a:r>
            <a:rPr lang="en-US" sz="2700" kern="1200" dirty="0"/>
            <a:t>Muhammed Bin </a:t>
          </a:r>
          <a:r>
            <a:rPr lang="en-US" sz="2700" kern="1200" dirty="0" err="1"/>
            <a:t>Qasim</a:t>
          </a:r>
          <a:endParaRPr lang="en-US" sz="2700" kern="1200" dirty="0"/>
        </a:p>
      </dsp:txBody>
      <dsp:txXfrm>
        <a:off x="-1271560" y="2677483"/>
        <a:ext cx="3215323" cy="665239"/>
      </dsp:txXfrm>
    </dsp:sp>
    <dsp:sp modelId="{399A9E18-44C0-4846-ADA3-0E68CB872152}">
      <dsp:nvSpPr>
        <dsp:cNvPr id="0" name=""/>
        <dsp:cNvSpPr/>
      </dsp:nvSpPr>
      <dsp:spPr>
        <a:xfrm>
          <a:off x="779594" y="182835"/>
          <a:ext cx="2217464" cy="44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During the reign of </a:t>
          </a:r>
          <a:r>
            <a:rPr lang="en-US" sz="1900" kern="1200" dirty="0" err="1"/>
            <a:t>Hajjaj</a:t>
          </a:r>
          <a:r>
            <a:rPr lang="en-US" sz="1900" kern="1200" dirty="0"/>
            <a:t> Bin </a:t>
          </a:r>
          <a:r>
            <a:rPr lang="en-US" sz="1900" kern="1200" dirty="0" err="1"/>
            <a:t>Yousuf</a:t>
          </a:r>
          <a:r>
            <a:rPr lang="en-US" sz="1900" kern="1200" dirty="0"/>
            <a:t>, the Governor of Eastern provinces of the </a:t>
          </a:r>
          <a:r>
            <a:rPr lang="en-US" sz="1900" kern="1200" dirty="0" err="1"/>
            <a:t>Ummayad</a:t>
          </a:r>
          <a:r>
            <a:rPr lang="en-US" sz="1900" kern="1200" dirty="0"/>
            <a:t> Caliph </a:t>
          </a:r>
          <a:r>
            <a:rPr lang="en-US" sz="1900" kern="1200" dirty="0" err="1"/>
            <a:t>Walid</a:t>
          </a:r>
          <a:r>
            <a:rPr lang="en-US" sz="1900" kern="1200" dirty="0"/>
            <a:t> bin Abdul </a:t>
          </a:r>
          <a:r>
            <a:rPr lang="en-US" sz="1900" kern="1200" dirty="0" err="1"/>
            <a:t>Malik</a:t>
          </a:r>
          <a:r>
            <a:rPr lang="en-US" sz="1900" kern="1200" dirty="0"/>
            <a:t>, His son-in-law </a:t>
          </a:r>
          <a:r>
            <a:rPr lang="en-US" sz="1900" kern="1200" dirty="0" err="1"/>
            <a:t>Muhammed</a:t>
          </a:r>
          <a:r>
            <a:rPr lang="en-US" sz="1900" kern="1200" dirty="0"/>
            <a:t> Bin </a:t>
          </a:r>
          <a:r>
            <a:rPr lang="en-US" sz="1900" kern="1200" dirty="0" err="1"/>
            <a:t>Qasim</a:t>
          </a:r>
          <a:r>
            <a:rPr lang="en-US" sz="1900" kern="1200" dirty="0"/>
            <a:t> was successful to defeat </a:t>
          </a:r>
          <a:r>
            <a:rPr lang="en-US" sz="1900" kern="1200" dirty="0" err="1"/>
            <a:t>Dahir</a:t>
          </a:r>
          <a:r>
            <a:rPr lang="en-US" sz="1900" kern="1200" dirty="0"/>
            <a:t> in 712, the King of </a:t>
          </a:r>
          <a:r>
            <a:rPr lang="en-US" sz="1900" kern="1200" dirty="0" err="1"/>
            <a:t>Sindh</a:t>
          </a:r>
          <a:r>
            <a:rPr lang="en-US" sz="1900" kern="1200" dirty="0"/>
            <a:t> was killed.</a:t>
          </a:r>
        </a:p>
      </dsp:txBody>
      <dsp:txXfrm>
        <a:off x="779594" y="182835"/>
        <a:ext cx="2217464" cy="4434929"/>
      </dsp:txXfrm>
    </dsp:sp>
    <dsp:sp modelId="{1A549CBD-AFA9-4F20-8D1A-39A7E794FD73}">
      <dsp:nvSpPr>
        <dsp:cNvPr id="0" name=""/>
        <dsp:cNvSpPr/>
      </dsp:nvSpPr>
      <dsp:spPr>
        <a:xfrm>
          <a:off x="3380011" y="182835"/>
          <a:ext cx="1108732" cy="1108732"/>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48FBA-D56A-465F-BF91-564AEC40A48B}">
      <dsp:nvSpPr>
        <dsp:cNvPr id="0" name=""/>
        <dsp:cNvSpPr/>
      </dsp:nvSpPr>
      <dsp:spPr>
        <a:xfrm>
          <a:off x="3490884" y="293708"/>
          <a:ext cx="886985" cy="886985"/>
        </a:xfrm>
        <a:prstGeom prst="pie">
          <a:avLst>
            <a:gd name="adj1" fmla="val 90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410D78-EA15-4D03-B1A6-8C32A4F480DA}">
      <dsp:nvSpPr>
        <dsp:cNvPr id="0" name=""/>
        <dsp:cNvSpPr/>
      </dsp:nvSpPr>
      <dsp:spPr>
        <a:xfrm rot="16200000">
          <a:off x="2104969" y="2677483"/>
          <a:ext cx="3215323" cy="66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200150">
            <a:lnSpc>
              <a:spcPct val="90000"/>
            </a:lnSpc>
            <a:spcBef>
              <a:spcPct val="0"/>
            </a:spcBef>
            <a:spcAft>
              <a:spcPct val="35000"/>
            </a:spcAft>
            <a:buNone/>
          </a:pPr>
          <a:r>
            <a:rPr lang="en-US" sz="2700" kern="1200" dirty="0"/>
            <a:t>Sultan Mahmud</a:t>
          </a:r>
        </a:p>
      </dsp:txBody>
      <dsp:txXfrm>
        <a:off x="2104969" y="2677483"/>
        <a:ext cx="3215323" cy="665239"/>
      </dsp:txXfrm>
    </dsp:sp>
    <dsp:sp modelId="{6CF4D46E-2883-44B1-9D1C-0897A4CDF261}">
      <dsp:nvSpPr>
        <dsp:cNvPr id="0" name=""/>
        <dsp:cNvSpPr/>
      </dsp:nvSpPr>
      <dsp:spPr>
        <a:xfrm>
          <a:off x="4156123" y="182835"/>
          <a:ext cx="2217464" cy="44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After the victory over </a:t>
          </a:r>
          <a:r>
            <a:rPr lang="en-US" sz="1900" kern="1200" dirty="0" err="1"/>
            <a:t>sindh</a:t>
          </a:r>
          <a:r>
            <a:rPr lang="en-US" sz="1900" kern="1200" dirty="0"/>
            <a:t>, It was Sultan Mahmud (Sultan of </a:t>
          </a:r>
          <a:r>
            <a:rPr lang="en-US" sz="1900" kern="1200" dirty="0" err="1"/>
            <a:t>Gaznid</a:t>
          </a:r>
          <a:r>
            <a:rPr lang="en-US" sz="1900" kern="1200" dirty="0"/>
            <a:t>) who marched towards subcontinent for 17 times from 1000-1027 AD, 300 years later after the previous one from </a:t>
          </a:r>
          <a:r>
            <a:rPr lang="en-US" sz="1900" kern="1200" dirty="0" err="1"/>
            <a:t>Qasim</a:t>
          </a:r>
          <a:r>
            <a:rPr lang="en-US" sz="1900" kern="1200" dirty="0"/>
            <a:t>.</a:t>
          </a:r>
        </a:p>
        <a:p>
          <a:pPr marL="0" lvl="0" indent="0" algn="l" defTabSz="844550">
            <a:lnSpc>
              <a:spcPct val="90000"/>
            </a:lnSpc>
            <a:spcBef>
              <a:spcPct val="0"/>
            </a:spcBef>
            <a:spcAft>
              <a:spcPct val="35000"/>
            </a:spcAft>
            <a:buNone/>
          </a:pPr>
          <a:endParaRPr lang="en-US" sz="1900" kern="1200"/>
        </a:p>
      </dsp:txBody>
      <dsp:txXfrm>
        <a:off x="4156123" y="182835"/>
        <a:ext cx="2217464" cy="4434929"/>
      </dsp:txXfrm>
    </dsp:sp>
    <dsp:sp modelId="{445D7145-AD11-4EEC-95AA-16C86DDA6F21}">
      <dsp:nvSpPr>
        <dsp:cNvPr id="0" name=""/>
        <dsp:cNvSpPr/>
      </dsp:nvSpPr>
      <dsp:spPr>
        <a:xfrm>
          <a:off x="6756541" y="182835"/>
          <a:ext cx="1108732" cy="1108732"/>
        </a:xfrm>
        <a:prstGeom prst="chord">
          <a:avLst>
            <a:gd name="adj1" fmla="val 4800000"/>
            <a:gd name="adj2" fmla="val 1680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00701E-795C-4D52-BB36-042F0881F2D3}">
      <dsp:nvSpPr>
        <dsp:cNvPr id="0" name=""/>
        <dsp:cNvSpPr/>
      </dsp:nvSpPr>
      <dsp:spPr>
        <a:xfrm>
          <a:off x="6867414" y="293708"/>
          <a:ext cx="886985" cy="886985"/>
        </a:xfrm>
        <a:prstGeom prst="pie">
          <a:avLst>
            <a:gd name="adj1" fmla="val 54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3DB141-9FA4-46DD-B919-89FC3D87CBA8}">
      <dsp:nvSpPr>
        <dsp:cNvPr id="0" name=""/>
        <dsp:cNvSpPr/>
      </dsp:nvSpPr>
      <dsp:spPr>
        <a:xfrm rot="16200000">
          <a:off x="5481499" y="2677483"/>
          <a:ext cx="3215323" cy="66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200150">
            <a:lnSpc>
              <a:spcPct val="90000"/>
            </a:lnSpc>
            <a:spcBef>
              <a:spcPct val="0"/>
            </a:spcBef>
            <a:spcAft>
              <a:spcPct val="35000"/>
            </a:spcAft>
            <a:buNone/>
          </a:pPr>
          <a:r>
            <a:rPr lang="en-US" sz="2700" kern="1200" dirty="0"/>
            <a:t>Muhammad </a:t>
          </a:r>
          <a:r>
            <a:rPr lang="en-US" sz="2700" kern="1200" dirty="0" err="1"/>
            <a:t>Ghuri</a:t>
          </a:r>
          <a:endParaRPr lang="en-US" sz="2700" kern="1200" dirty="0"/>
        </a:p>
      </dsp:txBody>
      <dsp:txXfrm>
        <a:off x="5481499" y="2677483"/>
        <a:ext cx="3215323" cy="665239"/>
      </dsp:txXfrm>
    </dsp:sp>
    <dsp:sp modelId="{642167A6-31C1-4D49-8296-79DF9850E635}">
      <dsp:nvSpPr>
        <dsp:cNvPr id="0" name=""/>
        <dsp:cNvSpPr/>
      </dsp:nvSpPr>
      <dsp:spPr>
        <a:xfrm>
          <a:off x="7532653" y="182835"/>
          <a:ext cx="2217464" cy="44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150 Years passed after the death of Sultan Mahmud, Muhammad </a:t>
          </a:r>
          <a:r>
            <a:rPr lang="en-US" sz="1900" kern="1200" dirty="0" err="1"/>
            <a:t>Ghuri</a:t>
          </a:r>
          <a:r>
            <a:rPr lang="en-US" sz="1900" kern="1200" dirty="0"/>
            <a:t> had the title of the Sultan of </a:t>
          </a:r>
          <a:r>
            <a:rPr lang="en-US" sz="1900" kern="1200" dirty="0" err="1"/>
            <a:t>Ghaznid</a:t>
          </a:r>
          <a:r>
            <a:rPr lang="en-US" sz="1900" kern="1200" dirty="0"/>
            <a:t> and finally he brought the Political Islam in India</a:t>
          </a:r>
        </a:p>
        <a:p>
          <a:pPr marL="0" lvl="0" indent="0" algn="l" defTabSz="844550">
            <a:lnSpc>
              <a:spcPct val="90000"/>
            </a:lnSpc>
            <a:spcBef>
              <a:spcPct val="0"/>
            </a:spcBef>
            <a:spcAft>
              <a:spcPct val="35000"/>
            </a:spcAft>
            <a:buNone/>
          </a:pPr>
          <a:r>
            <a:rPr lang="en-US" sz="1900" kern="1200" dirty="0"/>
            <a:t>1</a:t>
          </a:r>
          <a:r>
            <a:rPr lang="en-US" sz="1900" kern="1200" baseline="30000" dirty="0"/>
            <a:t>st</a:t>
          </a:r>
          <a:r>
            <a:rPr lang="en-US" sz="1900" kern="1200" dirty="0"/>
            <a:t> War at </a:t>
          </a:r>
          <a:r>
            <a:rPr lang="en-US" sz="1900" kern="1200" dirty="0" err="1"/>
            <a:t>Tarain</a:t>
          </a:r>
          <a:r>
            <a:rPr lang="en-US" sz="1900" kern="1200" dirty="0"/>
            <a:t> ( </a:t>
          </a:r>
          <a:r>
            <a:rPr lang="en-US" sz="1900" kern="1200" dirty="0" err="1"/>
            <a:t>Ghuri</a:t>
          </a:r>
          <a:r>
            <a:rPr lang="en-US" sz="1900" kern="1200" dirty="0"/>
            <a:t> was defeated by </a:t>
          </a:r>
          <a:r>
            <a:rPr lang="en-US" sz="1900" kern="1200" dirty="0" err="1"/>
            <a:t>Prithwi</a:t>
          </a:r>
          <a:r>
            <a:rPr lang="en-US" sz="1900" kern="1200" dirty="0"/>
            <a:t> Raj in 1191)</a:t>
          </a:r>
        </a:p>
        <a:p>
          <a:pPr marL="0" lvl="0" indent="0" algn="l" defTabSz="844550">
            <a:lnSpc>
              <a:spcPct val="90000"/>
            </a:lnSpc>
            <a:spcBef>
              <a:spcPct val="0"/>
            </a:spcBef>
            <a:spcAft>
              <a:spcPct val="35000"/>
            </a:spcAft>
            <a:buNone/>
          </a:pPr>
          <a:r>
            <a:rPr lang="en-US" sz="1900" kern="1200" dirty="0"/>
            <a:t>2</a:t>
          </a:r>
          <a:r>
            <a:rPr lang="en-US" sz="1900" kern="1200" baseline="30000" dirty="0"/>
            <a:t>nd</a:t>
          </a:r>
          <a:r>
            <a:rPr lang="en-US" sz="1900" kern="1200" dirty="0"/>
            <a:t> War at </a:t>
          </a:r>
          <a:r>
            <a:rPr lang="en-US" sz="1900" kern="1200" dirty="0" err="1"/>
            <a:t>Tarain</a:t>
          </a:r>
          <a:r>
            <a:rPr lang="en-US" sz="1900" kern="1200" dirty="0"/>
            <a:t> (</a:t>
          </a:r>
          <a:r>
            <a:rPr lang="en-US" sz="1900" kern="1200" dirty="0" err="1"/>
            <a:t>Prithwi</a:t>
          </a:r>
          <a:r>
            <a:rPr lang="en-US" sz="1900" kern="1200" dirty="0"/>
            <a:t> Raj was defeated  by </a:t>
          </a:r>
          <a:r>
            <a:rPr lang="en-US" sz="1900" kern="1200" dirty="0" err="1"/>
            <a:t>Ghuri</a:t>
          </a:r>
          <a:r>
            <a:rPr lang="en-US" sz="1900" kern="1200" dirty="0"/>
            <a:t> in 1192)</a:t>
          </a:r>
        </a:p>
      </dsp:txBody>
      <dsp:txXfrm>
        <a:off x="7532653" y="182835"/>
        <a:ext cx="2217464" cy="44349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7937A-D2EE-4562-866D-8FB5CAF5127A}">
      <dsp:nvSpPr>
        <dsp:cNvPr id="0" name=""/>
        <dsp:cNvSpPr/>
      </dsp:nvSpPr>
      <dsp:spPr>
        <a:xfrm rot="10800000">
          <a:off x="2297877" y="619"/>
          <a:ext cx="7050466" cy="2088033"/>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65" tIns="175260" rIns="327152" bIns="175260" numCol="1" spcCol="1270" anchor="ctr" anchorCtr="0">
          <a:noAutofit/>
        </a:bodyPr>
        <a:lstStyle/>
        <a:p>
          <a:pPr marL="0" lvl="0" indent="0" algn="ctr" defTabSz="2044700" rtl="0">
            <a:lnSpc>
              <a:spcPct val="90000"/>
            </a:lnSpc>
            <a:spcBef>
              <a:spcPct val="0"/>
            </a:spcBef>
            <a:spcAft>
              <a:spcPct val="35000"/>
            </a:spcAft>
            <a:buNone/>
          </a:pPr>
          <a:r>
            <a:rPr lang="en-US" sz="4600" kern="1200"/>
            <a:t>4. Sultan Nasiruddin Mahmud (1246-1266)</a:t>
          </a:r>
        </a:p>
      </dsp:txBody>
      <dsp:txXfrm rot="10800000">
        <a:off x="2819885" y="619"/>
        <a:ext cx="6528458" cy="2088033"/>
      </dsp:txXfrm>
    </dsp:sp>
    <dsp:sp modelId="{C6224B2B-7E7D-4E98-8EFF-33077C055696}">
      <dsp:nvSpPr>
        <dsp:cNvPr id="0" name=""/>
        <dsp:cNvSpPr/>
      </dsp:nvSpPr>
      <dsp:spPr>
        <a:xfrm>
          <a:off x="1253860" y="619"/>
          <a:ext cx="2088033" cy="2088033"/>
        </a:xfrm>
        <a:prstGeom prst="ellipse">
          <a:avLst/>
        </a:prstGeom>
        <a:blipFill rotWithShape="1">
          <a:blip xmlns:r="http://schemas.openxmlformats.org/officeDocument/2006/relationships" r:embed="rId1"/>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4B53E7-AE06-4579-A876-61AE21FE2999}">
      <dsp:nvSpPr>
        <dsp:cNvPr id="0" name=""/>
        <dsp:cNvSpPr/>
      </dsp:nvSpPr>
      <dsp:spPr>
        <a:xfrm rot="10800000">
          <a:off x="2297877" y="2711946"/>
          <a:ext cx="7050466" cy="2088033"/>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65" tIns="175260" rIns="327152" bIns="175260" numCol="1" spcCol="1270" anchor="ctr" anchorCtr="0">
          <a:noAutofit/>
        </a:bodyPr>
        <a:lstStyle/>
        <a:p>
          <a:pPr marL="0" lvl="0" indent="0" algn="ctr" defTabSz="2044700" rtl="0">
            <a:lnSpc>
              <a:spcPct val="90000"/>
            </a:lnSpc>
            <a:spcBef>
              <a:spcPct val="0"/>
            </a:spcBef>
            <a:spcAft>
              <a:spcPct val="35000"/>
            </a:spcAft>
            <a:buNone/>
          </a:pPr>
          <a:r>
            <a:rPr lang="en-US" sz="4600" kern="1200" dirty="0"/>
            <a:t>5. Sultan </a:t>
          </a:r>
          <a:r>
            <a:rPr lang="en-US" sz="4600" kern="1200" dirty="0" err="1"/>
            <a:t>Ghiyas</a:t>
          </a:r>
          <a:r>
            <a:rPr lang="en-US" sz="4600" kern="1200" dirty="0"/>
            <a:t> Uddin </a:t>
          </a:r>
          <a:r>
            <a:rPr lang="en-US" sz="4600" kern="1200" dirty="0" err="1"/>
            <a:t>Balban</a:t>
          </a:r>
          <a:r>
            <a:rPr lang="en-US" sz="4600" kern="1200" dirty="0"/>
            <a:t> (1266-1287)</a:t>
          </a:r>
        </a:p>
      </dsp:txBody>
      <dsp:txXfrm rot="10800000">
        <a:off x="2819885" y="2711946"/>
        <a:ext cx="6528458" cy="2088033"/>
      </dsp:txXfrm>
    </dsp:sp>
    <dsp:sp modelId="{AFA783B7-F2D4-4B56-AA02-EFD2C5D02AE9}">
      <dsp:nvSpPr>
        <dsp:cNvPr id="0" name=""/>
        <dsp:cNvSpPr/>
      </dsp:nvSpPr>
      <dsp:spPr>
        <a:xfrm>
          <a:off x="1253860" y="2711946"/>
          <a:ext cx="2088033" cy="2088033"/>
        </a:xfrm>
        <a:prstGeom prst="ellipse">
          <a:avLst/>
        </a:prstGeom>
        <a:blipFill rotWithShape="1">
          <a:blip xmlns:r="http://schemas.openxmlformats.org/officeDocument/2006/relationships" r:embed="rId2"/>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9543B-262F-4FE7-9B33-E2E76CD474C3}">
      <dsp:nvSpPr>
        <dsp:cNvPr id="0" name=""/>
        <dsp:cNvSpPr/>
      </dsp:nvSpPr>
      <dsp:spPr>
        <a:xfrm>
          <a:off x="3574619" y="3538070"/>
          <a:ext cx="129363" cy="129363"/>
        </a:xfrm>
        <a:prstGeom prst="ellipse">
          <a:avLst/>
        </a:prstGeom>
        <a:solidFill>
          <a:schemeClr val="accent2">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7386229-2E13-4EA1-8EA1-AFE95F4DCB49}">
      <dsp:nvSpPr>
        <dsp:cNvPr id="0" name=""/>
        <dsp:cNvSpPr/>
      </dsp:nvSpPr>
      <dsp:spPr>
        <a:xfrm>
          <a:off x="3330769" y="3655457"/>
          <a:ext cx="129363" cy="129363"/>
        </a:xfrm>
        <a:prstGeom prst="ellipse">
          <a:avLst/>
        </a:prstGeom>
        <a:solidFill>
          <a:schemeClr val="accent3">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13A1C1B-1716-4DFB-8B2C-B606FDB18484}">
      <dsp:nvSpPr>
        <dsp:cNvPr id="0" name=""/>
        <dsp:cNvSpPr/>
      </dsp:nvSpPr>
      <dsp:spPr>
        <a:xfrm>
          <a:off x="3075276" y="3748179"/>
          <a:ext cx="129363" cy="129363"/>
        </a:xfrm>
        <a:prstGeom prst="ellipse">
          <a:avLst/>
        </a:prstGeom>
        <a:solidFill>
          <a:schemeClr val="accent4">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832B1BA-AA21-40EF-89F8-E33F6FAEC80F}">
      <dsp:nvSpPr>
        <dsp:cNvPr id="0" name=""/>
        <dsp:cNvSpPr/>
      </dsp:nvSpPr>
      <dsp:spPr>
        <a:xfrm>
          <a:off x="4745358" y="2179210"/>
          <a:ext cx="129363" cy="129363"/>
        </a:xfrm>
        <a:prstGeom prst="ellipse">
          <a:avLst/>
        </a:prstGeom>
        <a:solidFill>
          <a:schemeClr val="accent5">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53127B9-9C3B-4E7F-ABB9-B7BCA18625FD}">
      <dsp:nvSpPr>
        <dsp:cNvPr id="0" name=""/>
        <dsp:cNvSpPr/>
      </dsp:nvSpPr>
      <dsp:spPr>
        <a:xfrm>
          <a:off x="4647042" y="2418095"/>
          <a:ext cx="129363" cy="129363"/>
        </a:xfrm>
        <a:prstGeom prst="ellipse">
          <a:avLst/>
        </a:prstGeom>
        <a:solidFill>
          <a:schemeClr val="accent6">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6FB4B94-9A78-4A38-801F-3AC0AB77A6E0}">
      <dsp:nvSpPr>
        <dsp:cNvPr id="0" name=""/>
        <dsp:cNvSpPr/>
      </dsp:nvSpPr>
      <dsp:spPr>
        <a:xfrm>
          <a:off x="4577186" y="380948"/>
          <a:ext cx="129363" cy="129363"/>
        </a:xfrm>
        <a:prstGeom prst="ellipse">
          <a:avLst/>
        </a:prstGeom>
        <a:solidFill>
          <a:schemeClr val="accent2">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9E6D7CA-EC18-42F7-AA63-65C98734407B}">
      <dsp:nvSpPr>
        <dsp:cNvPr id="0" name=""/>
        <dsp:cNvSpPr/>
      </dsp:nvSpPr>
      <dsp:spPr>
        <a:xfrm>
          <a:off x="4757001" y="266758"/>
          <a:ext cx="129363" cy="129363"/>
        </a:xfrm>
        <a:prstGeom prst="ellipse">
          <a:avLst/>
        </a:prstGeom>
        <a:solidFill>
          <a:schemeClr val="accent3">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9B46FED-C5A7-4B9B-96E6-65A0F78E7E50}">
      <dsp:nvSpPr>
        <dsp:cNvPr id="0" name=""/>
        <dsp:cNvSpPr/>
      </dsp:nvSpPr>
      <dsp:spPr>
        <a:xfrm>
          <a:off x="4936816" y="152568"/>
          <a:ext cx="129363" cy="129363"/>
        </a:xfrm>
        <a:prstGeom prst="ellipse">
          <a:avLst/>
        </a:prstGeom>
        <a:solidFill>
          <a:schemeClr val="accent4">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3F087B6-C3A9-4894-B5C6-CCC45D73E4CE}">
      <dsp:nvSpPr>
        <dsp:cNvPr id="0" name=""/>
        <dsp:cNvSpPr/>
      </dsp:nvSpPr>
      <dsp:spPr>
        <a:xfrm>
          <a:off x="5116631" y="266758"/>
          <a:ext cx="129363" cy="129363"/>
        </a:xfrm>
        <a:prstGeom prst="ellipse">
          <a:avLst/>
        </a:prstGeom>
        <a:solidFill>
          <a:schemeClr val="accent5">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97E5CBF-4B7B-44FE-A984-E7B2C9BF6072}">
      <dsp:nvSpPr>
        <dsp:cNvPr id="0" name=""/>
        <dsp:cNvSpPr/>
      </dsp:nvSpPr>
      <dsp:spPr>
        <a:xfrm>
          <a:off x="5296447" y="380948"/>
          <a:ext cx="129363" cy="129363"/>
        </a:xfrm>
        <a:prstGeom prst="ellipse">
          <a:avLst/>
        </a:prstGeom>
        <a:solidFill>
          <a:schemeClr val="accent6">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894BDF5-C9EA-4A97-AD4E-A520A8B1C2FD}">
      <dsp:nvSpPr>
        <dsp:cNvPr id="0" name=""/>
        <dsp:cNvSpPr/>
      </dsp:nvSpPr>
      <dsp:spPr>
        <a:xfrm>
          <a:off x="4936816" y="393280"/>
          <a:ext cx="129363" cy="129363"/>
        </a:xfrm>
        <a:prstGeom prst="ellipse">
          <a:avLst/>
        </a:prstGeom>
        <a:solidFill>
          <a:schemeClr val="accent2">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D26D682-A093-408B-A28B-2E0C1C68AE06}">
      <dsp:nvSpPr>
        <dsp:cNvPr id="0" name=""/>
        <dsp:cNvSpPr/>
      </dsp:nvSpPr>
      <dsp:spPr>
        <a:xfrm>
          <a:off x="4936816" y="634449"/>
          <a:ext cx="129363" cy="129363"/>
        </a:xfrm>
        <a:prstGeom prst="ellipse">
          <a:avLst/>
        </a:prstGeom>
        <a:solidFill>
          <a:schemeClr val="accent3">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49E498C-FA01-4F13-B79E-C9A377E0F9E1}">
      <dsp:nvSpPr>
        <dsp:cNvPr id="0" name=""/>
        <dsp:cNvSpPr/>
      </dsp:nvSpPr>
      <dsp:spPr>
        <a:xfrm>
          <a:off x="2444630" y="4023427"/>
          <a:ext cx="2790369" cy="748172"/>
        </a:xfrm>
        <a:prstGeom prst="roundRect">
          <a:avLst/>
        </a:prstGeom>
        <a:solidFill>
          <a:schemeClr val="accent2">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90628"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err="1"/>
            <a:t>Suri</a:t>
          </a:r>
          <a:r>
            <a:rPr lang="en-US" sz="1700" kern="1200" dirty="0"/>
            <a:t> Empire</a:t>
          </a:r>
        </a:p>
        <a:p>
          <a:pPr marL="0" lvl="0" indent="0" algn="l" defTabSz="755650">
            <a:lnSpc>
              <a:spcPct val="90000"/>
            </a:lnSpc>
            <a:spcBef>
              <a:spcPct val="0"/>
            </a:spcBef>
            <a:spcAft>
              <a:spcPct val="35000"/>
            </a:spcAft>
            <a:buNone/>
          </a:pPr>
          <a:r>
            <a:rPr lang="en-US" sz="1700" kern="1200" dirty="0"/>
            <a:t>1532-1555</a:t>
          </a:r>
        </a:p>
      </dsp:txBody>
      <dsp:txXfrm>
        <a:off x="2481153" y="4059950"/>
        <a:ext cx="2717323" cy="675126"/>
      </dsp:txXfrm>
    </dsp:sp>
    <dsp:sp modelId="{2292FC43-EBFB-45E6-AE66-5D848FEB8947}">
      <dsp:nvSpPr>
        <dsp:cNvPr id="0" name=""/>
        <dsp:cNvSpPr/>
      </dsp:nvSpPr>
      <dsp:spPr>
        <a:xfrm>
          <a:off x="1671036" y="3289871"/>
          <a:ext cx="1293634" cy="1293543"/>
        </a:xfrm>
        <a:prstGeom prst="ellipse">
          <a:avLst/>
        </a:prstGeom>
        <a:blipFill rotWithShape="1">
          <a:blip xmlns:r="http://schemas.openxmlformats.org/officeDocument/2006/relationships" r:embed="rId1"/>
          <a:stretch>
            <a:fillRect/>
          </a:stretch>
        </a:blip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26F1F9B-21DB-419D-806E-87D5CC15A297}">
      <dsp:nvSpPr>
        <dsp:cNvPr id="0" name=""/>
        <dsp:cNvSpPr/>
      </dsp:nvSpPr>
      <dsp:spPr>
        <a:xfrm>
          <a:off x="4239547" y="3051899"/>
          <a:ext cx="2790369" cy="748172"/>
        </a:xfrm>
        <a:prstGeom prst="roundRect">
          <a:avLst/>
        </a:prstGeom>
        <a:solidFill>
          <a:schemeClr val="accent3">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90628"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err="1"/>
            <a:t>Karrani</a:t>
          </a:r>
          <a:r>
            <a:rPr lang="en-US" sz="1700" kern="1200" dirty="0"/>
            <a:t> Empire</a:t>
          </a:r>
        </a:p>
        <a:p>
          <a:pPr marL="0" lvl="0" indent="0" algn="l" defTabSz="755650">
            <a:lnSpc>
              <a:spcPct val="90000"/>
            </a:lnSpc>
            <a:spcBef>
              <a:spcPct val="0"/>
            </a:spcBef>
            <a:spcAft>
              <a:spcPct val="35000"/>
            </a:spcAft>
            <a:buNone/>
          </a:pPr>
          <a:r>
            <a:rPr lang="en-US" sz="1700" kern="1200" dirty="0"/>
            <a:t>1564-1576</a:t>
          </a:r>
        </a:p>
      </dsp:txBody>
      <dsp:txXfrm>
        <a:off x="4276070" y="3088422"/>
        <a:ext cx="2717323" cy="675126"/>
      </dsp:txXfrm>
    </dsp:sp>
    <dsp:sp modelId="{BC595885-92F8-41FF-91E0-372648FE3411}">
      <dsp:nvSpPr>
        <dsp:cNvPr id="0" name=""/>
        <dsp:cNvSpPr/>
      </dsp:nvSpPr>
      <dsp:spPr>
        <a:xfrm>
          <a:off x="3465954" y="2318344"/>
          <a:ext cx="1293634" cy="1293543"/>
        </a:xfrm>
        <a:prstGeom prst="ellipse">
          <a:avLst/>
        </a:prstGeom>
        <a:blipFill rotWithShape="1">
          <a:blip xmlns:r="http://schemas.openxmlformats.org/officeDocument/2006/relationships" r:embed="rId2"/>
          <a:stretch>
            <a:fillRect/>
          </a:stretch>
        </a:blip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453C3CB-5CEA-4FEC-B022-9C8D1686EE09}">
      <dsp:nvSpPr>
        <dsp:cNvPr id="0" name=""/>
        <dsp:cNvSpPr/>
      </dsp:nvSpPr>
      <dsp:spPr>
        <a:xfrm>
          <a:off x="5063592" y="1578393"/>
          <a:ext cx="2790369" cy="748172"/>
        </a:xfrm>
        <a:prstGeom prst="roundRect">
          <a:avLst/>
        </a:prstGeom>
        <a:solidFill>
          <a:schemeClr val="accent4">
            <a:hueOff val="0"/>
            <a:satOff val="0"/>
            <a:lumOff val="0"/>
            <a:alphaOff val="0"/>
          </a:schemeClr>
        </a:solid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90628"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err="1"/>
            <a:t>Mughal</a:t>
          </a:r>
          <a:r>
            <a:rPr lang="en-US" sz="1700" kern="1200" dirty="0"/>
            <a:t> Empire</a:t>
          </a:r>
        </a:p>
        <a:p>
          <a:pPr marL="0" lvl="0" indent="0" algn="l" defTabSz="755650">
            <a:lnSpc>
              <a:spcPct val="90000"/>
            </a:lnSpc>
            <a:spcBef>
              <a:spcPct val="0"/>
            </a:spcBef>
            <a:spcAft>
              <a:spcPct val="35000"/>
            </a:spcAft>
            <a:buNone/>
          </a:pPr>
          <a:r>
            <a:rPr lang="en-US" sz="1700" kern="1200" dirty="0"/>
            <a:t>1576-1757 AD</a:t>
          </a:r>
        </a:p>
      </dsp:txBody>
      <dsp:txXfrm>
        <a:off x="5100115" y="1614916"/>
        <a:ext cx="2717323" cy="675126"/>
      </dsp:txXfrm>
    </dsp:sp>
    <dsp:sp modelId="{83873DBB-1386-4BF7-B56C-9C9DEF7F7CF5}">
      <dsp:nvSpPr>
        <dsp:cNvPr id="0" name=""/>
        <dsp:cNvSpPr/>
      </dsp:nvSpPr>
      <dsp:spPr>
        <a:xfrm>
          <a:off x="4289999" y="844837"/>
          <a:ext cx="1293634" cy="1293543"/>
        </a:xfrm>
        <a:prstGeom prst="ellipse">
          <a:avLst/>
        </a:prstGeom>
        <a:blipFill rotWithShape="1">
          <a:blip xmlns:r="http://schemas.openxmlformats.org/officeDocument/2006/relationships" r:embed="rId3"/>
          <a:stretch>
            <a:fillRect/>
          </a:stretch>
        </a:blipFill>
        <a:ln>
          <a:noFill/>
        </a:ln>
        <a:effectLst>
          <a:outerShdw blurRad="63500" dist="25400" dir="5400000" rotWithShape="0">
            <a:srgbClr val="000000">
              <a:alpha val="43137"/>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C8E03-37A6-421C-98A3-9371009D1CF9}">
      <dsp:nvSpPr>
        <dsp:cNvPr id="0" name=""/>
        <dsp:cNvSpPr/>
      </dsp:nvSpPr>
      <dsp:spPr>
        <a:xfrm>
          <a:off x="1051" y="0"/>
          <a:ext cx="1860110" cy="29665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Nawab Murshid Quli Khan (1717-1727)- During this time, Bengal was again became independent as the control of central authority became weakened. He transferred capital to Rajmahal from Dhaka.</a:t>
          </a:r>
        </a:p>
      </dsp:txBody>
      <dsp:txXfrm>
        <a:off x="55532" y="54481"/>
        <a:ext cx="1751148" cy="2857583"/>
      </dsp:txXfrm>
    </dsp:sp>
    <dsp:sp modelId="{5215B6DB-96A7-4E30-8485-19181BEE6E7F}">
      <dsp:nvSpPr>
        <dsp:cNvPr id="0" name=""/>
        <dsp:cNvSpPr/>
      </dsp:nvSpPr>
      <dsp:spPr>
        <a:xfrm>
          <a:off x="2173659" y="0"/>
          <a:ext cx="1860110" cy="29665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Nawab Alibardi Khan (1740-1756)</a:t>
          </a:r>
        </a:p>
      </dsp:txBody>
      <dsp:txXfrm>
        <a:off x="2228140" y="54481"/>
        <a:ext cx="1751148" cy="2857583"/>
      </dsp:txXfrm>
    </dsp:sp>
    <dsp:sp modelId="{4366EF94-78DB-42D7-9281-8FF956AFB4E7}">
      <dsp:nvSpPr>
        <dsp:cNvPr id="0" name=""/>
        <dsp:cNvSpPr/>
      </dsp:nvSpPr>
      <dsp:spPr>
        <a:xfrm>
          <a:off x="4346268" y="0"/>
          <a:ext cx="1860110" cy="29665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err="1"/>
            <a:t>Nawab</a:t>
          </a:r>
          <a:r>
            <a:rPr lang="en-US" sz="1600" kern="1200" dirty="0"/>
            <a:t> </a:t>
          </a:r>
          <a:r>
            <a:rPr lang="en-US" sz="1600" kern="1200" dirty="0" err="1"/>
            <a:t>Siraj-ud-Daula</a:t>
          </a:r>
          <a:r>
            <a:rPr lang="en-US" sz="1600" kern="1200" dirty="0"/>
            <a:t> (1756-1757)</a:t>
          </a:r>
        </a:p>
        <a:p>
          <a:pPr marL="0" lvl="0" indent="0" algn="ctr" defTabSz="711200" rtl="0">
            <a:lnSpc>
              <a:spcPct val="90000"/>
            </a:lnSpc>
            <a:spcBef>
              <a:spcPct val="0"/>
            </a:spcBef>
            <a:spcAft>
              <a:spcPct val="35000"/>
            </a:spcAft>
            <a:buNone/>
          </a:pPr>
          <a:r>
            <a:rPr lang="en-US" sz="1600" kern="1200" dirty="0"/>
            <a:t>&amp;</a:t>
          </a:r>
        </a:p>
        <a:p>
          <a:pPr marL="0" lvl="0" indent="0" algn="ctr" defTabSz="711200" rtl="0">
            <a:lnSpc>
              <a:spcPct val="90000"/>
            </a:lnSpc>
            <a:spcBef>
              <a:spcPct val="0"/>
            </a:spcBef>
            <a:spcAft>
              <a:spcPct val="35000"/>
            </a:spcAft>
            <a:buNone/>
          </a:pPr>
          <a:r>
            <a:rPr lang="en-US" sz="1600" kern="1200" dirty="0"/>
            <a:t>The Battle of </a:t>
          </a:r>
          <a:r>
            <a:rPr lang="en-US" sz="1600" kern="1200" dirty="0" err="1"/>
            <a:t>Palassey</a:t>
          </a:r>
          <a:endParaRPr lang="en-US" sz="1600" kern="1200" dirty="0"/>
        </a:p>
      </dsp:txBody>
      <dsp:txXfrm>
        <a:off x="4400749" y="54481"/>
        <a:ext cx="1751148" cy="2857583"/>
      </dsp:txXfrm>
    </dsp:sp>
    <dsp:sp modelId="{BACEF6B9-F1A6-4B3B-A848-26D1BF75CC2E}">
      <dsp:nvSpPr>
        <dsp:cNvPr id="0" name=""/>
        <dsp:cNvSpPr/>
      </dsp:nvSpPr>
      <dsp:spPr>
        <a:xfrm>
          <a:off x="6518877" y="0"/>
          <a:ext cx="1860110" cy="29665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Nawab Mir Jafar Ali (1757-1760)</a:t>
          </a:r>
        </a:p>
      </dsp:txBody>
      <dsp:txXfrm>
        <a:off x="6573358" y="54481"/>
        <a:ext cx="1751148" cy="2857583"/>
      </dsp:txXfrm>
    </dsp:sp>
    <dsp:sp modelId="{FF6B3DC1-F562-4A73-98C7-9CB31EC2756F}">
      <dsp:nvSpPr>
        <dsp:cNvPr id="0" name=""/>
        <dsp:cNvSpPr/>
      </dsp:nvSpPr>
      <dsp:spPr>
        <a:xfrm>
          <a:off x="8691486" y="0"/>
          <a:ext cx="1860110" cy="2966545"/>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err="1"/>
            <a:t>Nawab</a:t>
          </a:r>
          <a:r>
            <a:rPr lang="en-US" sz="1600" kern="1200" dirty="0"/>
            <a:t> Mir </a:t>
          </a:r>
          <a:r>
            <a:rPr lang="en-US" sz="1600" kern="1200" dirty="0" err="1"/>
            <a:t>Qasim</a:t>
          </a:r>
          <a:r>
            <a:rPr lang="en-US" sz="1600" kern="1200" dirty="0"/>
            <a:t> (1760-1764)</a:t>
          </a:r>
        </a:p>
        <a:p>
          <a:pPr marL="0" lvl="0" indent="0" algn="ctr" defTabSz="711200" rtl="0">
            <a:lnSpc>
              <a:spcPct val="90000"/>
            </a:lnSpc>
            <a:spcBef>
              <a:spcPct val="0"/>
            </a:spcBef>
            <a:spcAft>
              <a:spcPct val="35000"/>
            </a:spcAft>
            <a:buNone/>
          </a:pPr>
          <a:r>
            <a:rPr lang="en-US" sz="1600" kern="1200" dirty="0"/>
            <a:t>&amp;</a:t>
          </a:r>
        </a:p>
        <a:p>
          <a:pPr marL="0" lvl="0" indent="0" algn="ctr" defTabSz="711200" rtl="0">
            <a:lnSpc>
              <a:spcPct val="90000"/>
            </a:lnSpc>
            <a:spcBef>
              <a:spcPct val="0"/>
            </a:spcBef>
            <a:spcAft>
              <a:spcPct val="35000"/>
            </a:spcAft>
            <a:buNone/>
          </a:pPr>
          <a:r>
            <a:rPr lang="en-US" sz="1600" kern="1200" dirty="0"/>
            <a:t>The Battle of </a:t>
          </a:r>
          <a:r>
            <a:rPr lang="en-US" sz="1600" kern="1200" dirty="0" err="1"/>
            <a:t>Buxer</a:t>
          </a:r>
          <a:endParaRPr lang="en-US" sz="1600" kern="1200" dirty="0"/>
        </a:p>
      </dsp:txBody>
      <dsp:txXfrm>
        <a:off x="8745967" y="54481"/>
        <a:ext cx="1751148" cy="285758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pPr/>
              <a:t>5/11/2025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p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09583" y="359898"/>
            <a:ext cx="9872948"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909583" y="1850064"/>
            <a:ext cx="9872948"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9BCA073F-CC26-421A-B567-3D9261CF4A06}" type="datetimeFigureOut">
              <a:rPr lang="en-US" smtClean="0"/>
              <a:pPr/>
              <a:t>5/11/2025</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3D6E221-3EA9-43BB-BFCA-B817A27E5EDD}" type="slidenum">
              <a:rPr lang="en-US" smtClean="0"/>
              <a:pPr/>
              <a:t>‹#›</a:t>
            </a:fld>
            <a:endParaRPr lang="en-US"/>
          </a:p>
        </p:txBody>
      </p:sp>
      <p:sp>
        <p:nvSpPr>
          <p:cNvPr id="8" name="Oval 7"/>
          <p:cNvSpPr/>
          <p:nvPr/>
        </p:nvSpPr>
        <p:spPr>
          <a:xfrm>
            <a:off x="1228257" y="1413802"/>
            <a:ext cx="280343"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542499" y="1345016"/>
            <a:ext cx="85322"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DF33987-6305-4E2A-BF18-EF013ECE927B}"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1619" y="274640"/>
            <a:ext cx="2437765"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523603" y="274641"/>
            <a:ext cx="7414869"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DF33987-6305-4E2A-BF18-EF013ECE927B}"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DF33987-6305-4E2A-BF18-EF013ECE927B}"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043061" y="-54"/>
            <a:ext cx="9141619"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436960" y="2600325"/>
            <a:ext cx="8532178"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3436960" y="1066800"/>
            <a:ext cx="8532178"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pPr/>
              <a:t>‹#›</a:t>
            </a:fld>
            <a:endParaRPr lang="en-US"/>
          </a:p>
        </p:txBody>
      </p:sp>
      <p:sp>
        <p:nvSpPr>
          <p:cNvPr id="10" name="Rectangle 9"/>
          <p:cNvSpPr/>
          <p:nvPr/>
        </p:nvSpPr>
        <p:spPr bwMode="invGray">
          <a:xfrm>
            <a:off x="3047206" y="0"/>
            <a:ext cx="101574"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895674" y="2814656"/>
            <a:ext cx="280343"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3209916" y="2745870"/>
            <a:ext cx="85322"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3645" y="274320"/>
            <a:ext cx="9994837" cy="1143000"/>
          </a:xfrm>
        </p:spPr>
        <p:txBody>
          <a:bodyPr/>
          <a:lstStyle/>
          <a:p>
            <a:r>
              <a:rPr kumimoji="0" lang="en-US"/>
              <a:t>Click to edit Master title style</a:t>
            </a:r>
          </a:p>
        </p:txBody>
      </p:sp>
      <p:sp>
        <p:nvSpPr>
          <p:cNvPr id="3" name="Content Placeholder 2"/>
          <p:cNvSpPr>
            <a:spLocks noGrp="1"/>
          </p:cNvSpPr>
          <p:nvPr>
            <p:ph sz="half" idx="1"/>
          </p:nvPr>
        </p:nvSpPr>
        <p:spPr>
          <a:xfrm>
            <a:off x="1913646" y="1524000"/>
            <a:ext cx="487553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032952" y="1524000"/>
            <a:ext cx="487553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DF33987-6305-4E2A-BF18-EF013ECE927B}"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60336"/>
            <a:ext cx="10969943"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609441" y="328278"/>
            <a:ext cx="5363083"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216301" y="328278"/>
            <a:ext cx="5363083"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441" y="969336"/>
            <a:ext cx="5363083"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216301" y="969336"/>
            <a:ext cx="5363083"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DF33987-6305-4E2A-BF18-EF013ECE927B}"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3645" y="274320"/>
            <a:ext cx="9994837"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EDF33987-6305-4E2A-BF18-EF013ECE927B}"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352960" y="0"/>
            <a:ext cx="1083586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EDF33987-6305-4E2A-BF18-EF013ECE927B}"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pPr/>
              <a:t>‹#›</a:t>
            </a:fld>
            <a:endParaRPr lang="en-US"/>
          </a:p>
        </p:txBody>
      </p:sp>
      <p:sp>
        <p:nvSpPr>
          <p:cNvPr id="6" name="Rectangle 5"/>
          <p:cNvSpPr/>
          <p:nvPr/>
        </p:nvSpPr>
        <p:spPr bwMode="invGray">
          <a:xfrm>
            <a:off x="1352959" y="-54"/>
            <a:ext cx="97511"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216778"/>
            <a:ext cx="5078677"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609441" y="1406964"/>
            <a:ext cx="5078677"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441" y="2133601"/>
            <a:ext cx="10868369"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DF33987-6305-4E2A-BF18-EF013ECE927B}"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7150" y="1066800"/>
            <a:ext cx="3656648"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EDF33987-6305-4E2A-BF18-EF013ECE927B}"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
        <p:nvSpPr>
          <p:cNvPr id="8" name="Rectangle 7"/>
          <p:cNvSpPr/>
          <p:nvPr/>
        </p:nvSpPr>
        <p:spPr>
          <a:xfrm>
            <a:off x="1015735" y="1066800"/>
            <a:ext cx="6094413"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309" y="1143004"/>
            <a:ext cx="5891265"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829" y="954341"/>
            <a:ext cx="91416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6669818" y="936786"/>
            <a:ext cx="865407"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1117309" y="4800600"/>
            <a:ext cx="5891265"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619" y="-815922"/>
            <a:ext cx="2184614"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25030" y="21103"/>
            <a:ext cx="2268997"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243779" y="1055077"/>
            <a:ext cx="1500565"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350146" y="-54"/>
            <a:ext cx="10838679"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913645" y="274638"/>
            <a:ext cx="9994837"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913645" y="1447800"/>
            <a:ext cx="9994837"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4773957" y="6305550"/>
            <a:ext cx="2844059"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EDF33987-6305-4E2A-BF18-EF013ECE927B}" type="datetimeFigureOut">
              <a:rPr lang="en-US" smtClean="0"/>
              <a:pPr/>
              <a:t>5/11/2025</a:t>
            </a:fld>
            <a:endParaRPr lang="en-US"/>
          </a:p>
        </p:txBody>
      </p:sp>
      <p:sp>
        <p:nvSpPr>
          <p:cNvPr id="10" name="Footer Placeholder 9"/>
          <p:cNvSpPr>
            <a:spLocks noGrp="1"/>
          </p:cNvSpPr>
          <p:nvPr>
            <p:ph type="ftr" sz="quarter" idx="3"/>
          </p:nvPr>
        </p:nvSpPr>
        <p:spPr>
          <a:xfrm>
            <a:off x="7618015" y="6305550"/>
            <a:ext cx="3859795"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11481873" y="6305550"/>
            <a:ext cx="609441"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F36C87F6-986D-49E6-AF40-1B3A1EE8064D}" type="slidenum">
              <a:rPr lang="en-US" smtClean="0"/>
              <a:pPr/>
              <a:t>‹#›</a:t>
            </a:fld>
            <a:endParaRPr lang="en-US"/>
          </a:p>
        </p:txBody>
      </p:sp>
      <p:sp>
        <p:nvSpPr>
          <p:cNvPr id="15" name="Rectangle 14"/>
          <p:cNvSpPr/>
          <p:nvPr/>
        </p:nvSpPr>
        <p:spPr bwMode="invGray">
          <a:xfrm>
            <a:off x="1352959" y="-54"/>
            <a:ext cx="97511"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Layout" Target="../diagrams/layout5.xml"/><Relationship Id="rId7" Type="http://schemas.openxmlformats.org/officeDocument/2006/relationships/image" Target="../media/image25.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8.jpeg"/><Relationship Id="rId4" Type="http://schemas.openxmlformats.org/officeDocument/2006/relationships/diagramQuickStyle" Target="../diagrams/quickStyle5.xml"/><Relationship Id="rId9" Type="http://schemas.openxmlformats.org/officeDocument/2006/relationships/image" Target="../media/image27.jpeg"/></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8210" y="2044377"/>
            <a:ext cx="9528731" cy="1420906"/>
          </a:xfrm>
        </p:spPr>
        <p:txBody>
          <a:bodyPr>
            <a:normAutofit/>
          </a:bodyPr>
          <a:lstStyle/>
          <a:p>
            <a:r>
              <a:rPr lang="en-GB" sz="2800" dirty="0">
                <a:latin typeface="Cambria" panose="02040503050406030204" pitchFamily="18" charset="0"/>
                <a:ea typeface="Cambria" panose="02040503050406030204" pitchFamily="18" charset="0"/>
              </a:rPr>
              <a:t>POLITICAL HISTORY OF BENGAL UP TO THE ADVENT OF THE BRITISH IN INDIA</a:t>
            </a:r>
            <a:endParaRPr lang="en-US" sz="2800" dirty="0">
              <a:latin typeface="Cambria" panose="02040503050406030204" pitchFamily="18" charset="0"/>
              <a:ea typeface="Cambria" panose="02040503050406030204" pitchFamily="18" charset="0"/>
            </a:endParaRPr>
          </a:p>
        </p:txBody>
      </p:sp>
      <p:sp>
        <p:nvSpPr>
          <p:cNvPr id="3" name="Subtitle 2"/>
          <p:cNvSpPr>
            <a:spLocks noGrp="1"/>
          </p:cNvSpPr>
          <p:nvPr>
            <p:ph type="subTitle" idx="1"/>
          </p:nvPr>
        </p:nvSpPr>
        <p:spPr>
          <a:xfrm>
            <a:off x="1629422" y="3514710"/>
            <a:ext cx="8478406" cy="1201271"/>
          </a:xfrm>
        </p:spPr>
        <p:txBody>
          <a:bodyPr>
            <a:noAutofit/>
          </a:bodyPr>
          <a:lstStyle/>
          <a:p>
            <a:r>
              <a:rPr lang="en-GB" dirty="0"/>
              <a:t>IIT</a:t>
            </a:r>
            <a:r>
              <a:rPr lang="en-US" dirty="0"/>
              <a:t>-1</a:t>
            </a:r>
            <a:r>
              <a:rPr lang="en-GB" dirty="0"/>
              <a:t>212 Bangladesh Studies</a:t>
            </a:r>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226558C-16E4-41E4-6A54-D3DB6BF4D81F}"/>
              </a:ext>
            </a:extLst>
          </p:cNvPr>
          <p:cNvPicPr>
            <a:picLocks noChangeAspect="1"/>
          </p:cNvPicPr>
          <p:nvPr/>
        </p:nvPicPr>
        <p:blipFill>
          <a:blip r:embed="rId2"/>
          <a:stretch>
            <a:fillRect/>
          </a:stretch>
        </p:blipFill>
        <p:spPr>
          <a:xfrm>
            <a:off x="1507524" y="484094"/>
            <a:ext cx="10039017" cy="5773271"/>
          </a:xfrm>
          <a:prstGeom prst="rect">
            <a:avLst/>
          </a:prstGeom>
        </p:spPr>
      </p:pic>
    </p:spTree>
    <p:extLst>
      <p:ext uri="{BB962C8B-B14F-4D97-AF65-F5344CB8AC3E}">
        <p14:creationId xmlns:p14="http://schemas.microsoft.com/office/powerpoint/2010/main" val="126213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08-04-07__back01.jpg"/>
          <p:cNvPicPr>
            <a:picLocks noGrp="1" noChangeAspect="1"/>
          </p:cNvPicPr>
          <p:nvPr>
            <p:ph idx="1"/>
          </p:nvPr>
        </p:nvPicPr>
        <p:blipFill>
          <a:blip r:embed="rId2"/>
          <a:stretch>
            <a:fillRect/>
          </a:stretch>
        </p:blipFill>
        <p:spPr>
          <a:xfrm>
            <a:off x="2396358" y="1250732"/>
            <a:ext cx="8292662" cy="4562474"/>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nasthangarh.jpg"/>
          <p:cNvPicPr>
            <a:picLocks noGrp="1" noChangeAspect="1"/>
          </p:cNvPicPr>
          <p:nvPr>
            <p:ph idx="1"/>
          </p:nvPr>
        </p:nvPicPr>
        <p:blipFill>
          <a:blip r:embed="rId2"/>
          <a:stretch>
            <a:fillRect/>
          </a:stretch>
        </p:blipFill>
        <p:spPr>
          <a:xfrm>
            <a:off x="6282402" y="1075764"/>
            <a:ext cx="5181600" cy="4876801"/>
          </a:xfrm>
        </p:spPr>
      </p:pic>
      <p:pic>
        <p:nvPicPr>
          <p:cNvPr id="5" name="Picture 4" descr="Wari-Boteshwar_Excavation_053.jpg"/>
          <p:cNvPicPr>
            <a:picLocks noChangeAspect="1"/>
          </p:cNvPicPr>
          <p:nvPr/>
        </p:nvPicPr>
        <p:blipFill>
          <a:blip r:embed="rId3"/>
          <a:stretch>
            <a:fillRect/>
          </a:stretch>
        </p:blipFill>
        <p:spPr>
          <a:xfrm>
            <a:off x="1359242" y="1075764"/>
            <a:ext cx="4923159" cy="48768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1" y="702703"/>
            <a:ext cx="9753600" cy="1325562"/>
          </a:xfrm>
        </p:spPr>
        <p:txBody>
          <a:bodyPr>
            <a:normAutofit fontScale="90000"/>
          </a:bodyPr>
          <a:lstStyle/>
          <a:p>
            <a:pPr algn="ctr"/>
            <a:r>
              <a:rPr lang="en-US" dirty="0" err="1"/>
              <a:t>Maurya</a:t>
            </a:r>
            <a:r>
              <a:rPr lang="en-GB" dirty="0"/>
              <a:t>n</a:t>
            </a:r>
            <a:r>
              <a:rPr lang="en-US" dirty="0"/>
              <a:t> empire</a:t>
            </a:r>
            <a:br>
              <a:rPr lang="en-GB" dirty="0"/>
            </a:br>
            <a:r>
              <a:rPr lang="en-GB" dirty="0"/>
              <a:t>(</a:t>
            </a:r>
            <a:r>
              <a:rPr lang="en-GB" b="0" i="0" dirty="0">
                <a:solidFill>
                  <a:srgbClr val="202122"/>
                </a:solidFill>
                <a:effectLst/>
                <a:latin typeface="-apple-system"/>
              </a:rPr>
              <a:t>322 BCE – 184 BCE)</a:t>
            </a:r>
            <a:endParaRPr lang="en-US" dirty="0"/>
          </a:p>
        </p:txBody>
      </p:sp>
      <p:sp>
        <p:nvSpPr>
          <p:cNvPr id="3" name="Content Placeholder 2"/>
          <p:cNvSpPr>
            <a:spLocks noGrp="1"/>
          </p:cNvSpPr>
          <p:nvPr>
            <p:ph idx="1"/>
          </p:nvPr>
        </p:nvSpPr>
        <p:spPr>
          <a:xfrm>
            <a:off x="1359243" y="2028265"/>
            <a:ext cx="10633945" cy="4343400"/>
          </a:xfrm>
        </p:spPr>
        <p:txBody>
          <a:bodyPr>
            <a:noAutofit/>
          </a:bodyPr>
          <a:lstStyle/>
          <a:p>
            <a:pPr algn="just"/>
            <a:r>
              <a:rPr lang="en-US" sz="2000" dirty="0">
                <a:latin typeface="Calibri" panose="020F0502020204030204" pitchFamily="34" charset="0"/>
              </a:rPr>
              <a:t>The </a:t>
            </a:r>
            <a:r>
              <a:rPr lang="en-US" sz="2000" dirty="0" err="1">
                <a:latin typeface="Calibri" panose="020F0502020204030204" pitchFamily="34" charset="0"/>
              </a:rPr>
              <a:t>Mauryan</a:t>
            </a:r>
            <a:r>
              <a:rPr lang="en-US" sz="2000" dirty="0">
                <a:latin typeface="Calibri" panose="020F0502020204030204" pitchFamily="34" charset="0"/>
              </a:rPr>
              <a:t> Empire unified most of the Indian subcontinent into one state for the first time and was one of the largest empires in </a:t>
            </a:r>
            <a:r>
              <a:rPr lang="en-US" sz="2000" dirty="0" err="1">
                <a:latin typeface="Calibri" panose="020F0502020204030204" pitchFamily="34" charset="0"/>
              </a:rPr>
              <a:t>subcontinental</a:t>
            </a:r>
            <a:r>
              <a:rPr lang="en-US" sz="2000" dirty="0">
                <a:latin typeface="Calibri" panose="020F0502020204030204" pitchFamily="34" charset="0"/>
              </a:rPr>
              <a:t> history. </a:t>
            </a:r>
          </a:p>
          <a:p>
            <a:pPr algn="just"/>
            <a:r>
              <a:rPr lang="en-US" sz="2000" dirty="0">
                <a:latin typeface="Calibri" panose="020F0502020204030204" pitchFamily="34" charset="0"/>
              </a:rPr>
              <a:t>The empire was established by Chandragupta </a:t>
            </a:r>
            <a:r>
              <a:rPr lang="en-US" sz="2000" dirty="0" err="1">
                <a:latin typeface="Calibri" panose="020F0502020204030204" pitchFamily="34" charset="0"/>
              </a:rPr>
              <a:t>Maurya</a:t>
            </a:r>
            <a:r>
              <a:rPr lang="en-US" sz="2000" dirty="0">
                <a:latin typeface="Calibri" panose="020F0502020204030204" pitchFamily="34" charset="0"/>
              </a:rPr>
              <a:t>.</a:t>
            </a:r>
            <a:r>
              <a:rPr lang="en-GB" sz="2000" dirty="0">
                <a:latin typeface="Calibri" panose="020F0502020204030204" pitchFamily="34" charset="0"/>
              </a:rPr>
              <a:t> </a:t>
            </a:r>
            <a:r>
              <a:rPr lang="en-US" sz="2000" dirty="0">
                <a:latin typeface="Calibri" panose="020F0502020204030204" pitchFamily="34" charset="0"/>
              </a:rPr>
              <a:t>The reign of </a:t>
            </a:r>
            <a:r>
              <a:rPr lang="en-US" sz="2000" dirty="0" err="1">
                <a:latin typeface="Calibri" panose="020F0502020204030204" pitchFamily="34" charset="0"/>
              </a:rPr>
              <a:t>Ashoka</a:t>
            </a:r>
            <a:r>
              <a:rPr lang="en-US" sz="2000" dirty="0">
                <a:latin typeface="Calibri" panose="020F0502020204030204" pitchFamily="34" charset="0"/>
              </a:rPr>
              <a:t> ushered an era of social harmony, religious transformation, and expansion of the sciences and of knowledge. </a:t>
            </a:r>
          </a:p>
          <a:p>
            <a:pPr algn="just"/>
            <a:r>
              <a:rPr lang="en-US" sz="2000" u="sng" dirty="0">
                <a:latin typeface="Calibri" panose="020F0502020204030204" pitchFamily="34" charset="0"/>
              </a:rPr>
              <a:t>Chandragupta </a:t>
            </a:r>
            <a:r>
              <a:rPr lang="en-US" sz="2000" u="sng" dirty="0" err="1">
                <a:latin typeface="Calibri" panose="020F0502020204030204" pitchFamily="34" charset="0"/>
              </a:rPr>
              <a:t>Maurya's</a:t>
            </a:r>
            <a:r>
              <a:rPr lang="en-US" sz="2000" u="sng" dirty="0">
                <a:latin typeface="Calibri" panose="020F0502020204030204" pitchFamily="34" charset="0"/>
              </a:rPr>
              <a:t> embrace of Jainism increased social and religious renewal and reform across his society</a:t>
            </a:r>
            <a:r>
              <a:rPr lang="en-US" sz="2000" dirty="0">
                <a:latin typeface="Calibri" panose="020F0502020204030204" pitchFamily="34" charset="0"/>
              </a:rPr>
              <a:t>, while </a:t>
            </a:r>
            <a:r>
              <a:rPr lang="en-US" sz="2000" u="sng" dirty="0" err="1">
                <a:effectLst>
                  <a:outerShdw blurRad="38100" dist="38100" dir="2700000" algn="tl">
                    <a:srgbClr val="000000">
                      <a:alpha val="43137"/>
                    </a:srgbClr>
                  </a:outerShdw>
                </a:effectLst>
                <a:latin typeface="Calibri" panose="020F0502020204030204" pitchFamily="34" charset="0"/>
              </a:rPr>
              <a:t>Ashoka's</a:t>
            </a:r>
            <a:r>
              <a:rPr lang="en-US" sz="2000" u="sng" dirty="0">
                <a:effectLst>
                  <a:outerShdw blurRad="38100" dist="38100" dir="2700000" algn="tl">
                    <a:srgbClr val="000000">
                      <a:alpha val="43137"/>
                    </a:srgbClr>
                  </a:outerShdw>
                </a:effectLst>
                <a:latin typeface="Calibri" panose="020F0502020204030204" pitchFamily="34" charset="0"/>
              </a:rPr>
              <a:t> embrace of Buddhism has been said to have been the foundation of the reign of social and political peace and non-violence across the subcontinent. </a:t>
            </a:r>
          </a:p>
          <a:p>
            <a:pPr algn="just"/>
            <a:r>
              <a:rPr lang="en-US" sz="2000" dirty="0" err="1">
                <a:latin typeface="Calibri" panose="020F0502020204030204" pitchFamily="34" charset="0"/>
              </a:rPr>
              <a:t>Ashoka</a:t>
            </a:r>
            <a:r>
              <a:rPr lang="en-US" sz="2000" dirty="0">
                <a:latin typeface="Calibri" panose="020F0502020204030204" pitchFamily="34" charset="0"/>
              </a:rPr>
              <a:t> sponsored the spreading of Buddhist missionaries to various parts of Asia.</a:t>
            </a:r>
          </a:p>
          <a:p>
            <a:pPr algn="just"/>
            <a:r>
              <a:rPr lang="en-US" sz="2000" dirty="0">
                <a:latin typeface="Calibri" panose="020F0502020204030204" pitchFamily="34" charset="0"/>
              </a:rPr>
              <a:t>Bengal's oldest inscription - the </a:t>
            </a:r>
            <a:r>
              <a:rPr lang="en-US" sz="2000" dirty="0" err="1">
                <a:latin typeface="Calibri" panose="020F0502020204030204" pitchFamily="34" charset="0"/>
              </a:rPr>
              <a:t>Mahasthan</a:t>
            </a:r>
            <a:r>
              <a:rPr lang="en-US" sz="2000" dirty="0">
                <a:latin typeface="Calibri" panose="020F0502020204030204" pitchFamily="34" charset="0"/>
              </a:rPr>
              <a:t> </a:t>
            </a:r>
            <a:r>
              <a:rPr lang="en-US" sz="2000" dirty="0" err="1">
                <a:latin typeface="Calibri" panose="020F0502020204030204" pitchFamily="34" charset="0"/>
              </a:rPr>
              <a:t>Brahmi</a:t>
            </a:r>
            <a:r>
              <a:rPr lang="en-US" sz="2000" dirty="0">
                <a:latin typeface="Calibri" panose="020F0502020204030204" pitchFamily="34" charset="0"/>
              </a:rPr>
              <a:t> Inscription - dates from the </a:t>
            </a:r>
            <a:r>
              <a:rPr lang="en-US" sz="2000" dirty="0" err="1">
                <a:latin typeface="Calibri" panose="020F0502020204030204" pitchFamily="34" charset="0"/>
              </a:rPr>
              <a:t>Mauryan</a:t>
            </a:r>
            <a:r>
              <a:rPr lang="en-US" sz="2000" dirty="0">
                <a:latin typeface="Calibri" panose="020F0502020204030204" pitchFamily="34" charset="0"/>
              </a:rPr>
              <a:t> period. The inscription was written in the </a:t>
            </a:r>
            <a:r>
              <a:rPr lang="en-US" sz="2000" dirty="0" err="1">
                <a:latin typeface="Calibri" panose="020F0502020204030204" pitchFamily="34" charset="0"/>
              </a:rPr>
              <a:t>Brahmi</a:t>
            </a:r>
            <a:r>
              <a:rPr lang="en-US" sz="2000" dirty="0">
                <a:latin typeface="Calibri" panose="020F0502020204030204" pitchFamily="34" charset="0"/>
              </a:rPr>
              <a:t> script in the provincial capital of </a:t>
            </a:r>
            <a:r>
              <a:rPr lang="en-US" sz="2000" dirty="0" err="1">
                <a:latin typeface="Calibri" panose="020F0502020204030204" pitchFamily="34" charset="0"/>
              </a:rPr>
              <a:t>Pundranagara</a:t>
            </a:r>
            <a:r>
              <a:rPr lang="en-US" sz="2000" dirty="0">
                <a:latin typeface="Calibri" panose="020F0502020204030204" pitchFamily="34" charset="0"/>
              </a:rPr>
              <a:t>. The inscription was produced during the 3rd century BCE.</a:t>
            </a:r>
          </a:p>
          <a:p>
            <a:pPr algn="just"/>
            <a:endParaRPr lang="en-US" sz="2000" dirty="0">
              <a:latin typeface="Calibri" panose="020F0502020204030204" pitchFamily="34" charset="0"/>
            </a:endParaRPr>
          </a:p>
        </p:txBody>
      </p:sp>
      <p:pic>
        <p:nvPicPr>
          <p:cNvPr id="1026" name="Picture 2" descr="chandragupta maurya | सम्राट चन्द्रगुप्त मौर्य का संक्षिप्त परिच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364828" cy="19391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621" y="0"/>
            <a:ext cx="2415792" cy="193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ngal-trade-3-638.jpg"/>
          <p:cNvPicPr>
            <a:picLocks noChangeAspect="1"/>
          </p:cNvPicPr>
          <p:nvPr/>
        </p:nvPicPr>
        <p:blipFill>
          <a:blip r:embed="rId2"/>
          <a:stretch>
            <a:fillRect/>
          </a:stretch>
        </p:blipFill>
        <p:spPr>
          <a:xfrm>
            <a:off x="1939158" y="772510"/>
            <a:ext cx="8560675" cy="5009165"/>
          </a:xfrm>
          <a:prstGeom prst="rect">
            <a:avLst/>
          </a:prstGeom>
        </p:spPr>
      </p:pic>
    </p:spTree>
    <p:extLst>
      <p:ext uri="{BB962C8B-B14F-4D97-AF65-F5344CB8AC3E}">
        <p14:creationId xmlns:p14="http://schemas.microsoft.com/office/powerpoint/2010/main" val="385078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5835" y="961696"/>
            <a:ext cx="10552648" cy="5286703"/>
          </a:xfrm>
        </p:spPr>
        <p:txBody>
          <a:bodyPr>
            <a:normAutofit fontScale="77500" lnSpcReduction="20000"/>
          </a:bodyPr>
          <a:lstStyle/>
          <a:p>
            <a:pPr algn="just"/>
            <a:r>
              <a:rPr lang="en-US" dirty="0">
                <a:latin typeface="Cambria" panose="02040503050406030204" pitchFamily="18" charset="0"/>
                <a:ea typeface="Cambria" panose="02040503050406030204" pitchFamily="18" charset="0"/>
              </a:rPr>
              <a:t>It records an order, issued by some ruler to the </a:t>
            </a:r>
            <a:r>
              <a:rPr lang="en-US" dirty="0" err="1">
                <a:latin typeface="Cambria" panose="02040503050406030204" pitchFamily="18" charset="0"/>
                <a:ea typeface="Cambria" panose="02040503050406030204" pitchFamily="18" charset="0"/>
              </a:rPr>
              <a:t>Mahamatra</a:t>
            </a:r>
            <a:r>
              <a:rPr lang="en-US" dirty="0">
                <a:latin typeface="Cambria" panose="02040503050406030204" pitchFamily="18" charset="0"/>
                <a:ea typeface="Cambria" panose="02040503050406030204" pitchFamily="18" charset="0"/>
              </a:rPr>
              <a:t> stationed at '</a:t>
            </a:r>
            <a:r>
              <a:rPr lang="en-US" dirty="0" err="1">
                <a:latin typeface="Cambria" panose="02040503050406030204" pitchFamily="18" charset="0"/>
                <a:ea typeface="Cambria" panose="02040503050406030204" pitchFamily="18" charset="0"/>
              </a:rPr>
              <a:t>Pudanagala</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pundranagara</a:t>
            </a:r>
            <a:r>
              <a:rPr lang="en-US" dirty="0">
                <a:latin typeface="Cambria" panose="02040503050406030204" pitchFamily="18" charset="0"/>
                <a:ea typeface="Cambria" panose="02040503050406030204" pitchFamily="18" charset="0"/>
              </a:rPr>
              <a:t>&gt; </a:t>
            </a:r>
            <a:r>
              <a:rPr lang="en-US" dirty="0" err="1">
                <a:latin typeface="Cambria" panose="02040503050406030204" pitchFamily="18" charset="0"/>
                <a:ea typeface="Cambria" panose="02040503050406030204" pitchFamily="18" charset="0"/>
              </a:rPr>
              <a:t>Mahasthana</a:t>
            </a:r>
            <a:r>
              <a:rPr lang="en-US" dirty="0">
                <a:latin typeface="Cambria" panose="02040503050406030204" pitchFamily="18" charset="0"/>
                <a:ea typeface="Cambria" panose="02040503050406030204" pitchFamily="18" charset="0"/>
              </a:rPr>
              <a:t> in Bangladesh) with a view to relieve the distress caused by some agency to the people called </a:t>
            </a:r>
            <a:r>
              <a:rPr lang="en-US" dirty="0" err="1">
                <a:latin typeface="Cambria" panose="02040503050406030204" pitchFamily="18" charset="0"/>
                <a:ea typeface="Cambria" panose="02040503050406030204" pitchFamily="18" charset="0"/>
              </a:rPr>
              <a:t>Samgvangiyas</a:t>
            </a:r>
            <a:r>
              <a:rPr lang="en-US" dirty="0">
                <a:latin typeface="Cambria" panose="02040503050406030204" pitchFamily="18" charset="0"/>
                <a:ea typeface="Cambria" panose="02040503050406030204" pitchFamily="18" charset="0"/>
              </a:rPr>
              <a:t>, who were settled in and about the town. </a:t>
            </a:r>
          </a:p>
          <a:p>
            <a:pPr algn="just"/>
            <a:r>
              <a:rPr lang="en-US" dirty="0">
                <a:latin typeface="Cambria" panose="02040503050406030204" pitchFamily="18" charset="0"/>
                <a:ea typeface="Cambria" panose="02040503050406030204" pitchFamily="18" charset="0"/>
              </a:rPr>
              <a:t>The inscription speaks of four requisites </a:t>
            </a:r>
            <a:r>
              <a:rPr lang="en-US" dirty="0" err="1">
                <a:latin typeface="Cambria" panose="02040503050406030204" pitchFamily="18" charset="0"/>
                <a:ea typeface="Cambria" panose="02040503050406030204" pitchFamily="18" charset="0"/>
              </a:rPr>
              <a:t>viz</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tela</a:t>
            </a:r>
            <a:r>
              <a:rPr lang="en-US" dirty="0">
                <a:latin typeface="Cambria" panose="02040503050406030204" pitchFamily="18" charset="0"/>
                <a:ea typeface="Cambria" panose="02040503050406030204" pitchFamily="18" charset="0"/>
              </a:rPr>
              <a:t> (oil), duma (tree), </a:t>
            </a:r>
            <a:r>
              <a:rPr lang="en-US" dirty="0" err="1">
                <a:latin typeface="Cambria" panose="02040503050406030204" pitchFamily="18" charset="0"/>
                <a:ea typeface="Cambria" panose="02040503050406030204" pitchFamily="18" charset="0"/>
              </a:rPr>
              <a:t>dhanya</a:t>
            </a:r>
            <a:r>
              <a:rPr lang="en-US" dirty="0">
                <a:latin typeface="Cambria" panose="02040503050406030204" pitchFamily="18" charset="0"/>
                <a:ea typeface="Cambria" panose="02040503050406030204" pitchFamily="18" charset="0"/>
              </a:rPr>
              <a:t> (paddy) and two varieties of small coins called </a:t>
            </a:r>
            <a:r>
              <a:rPr lang="en-US" dirty="0" err="1">
                <a:latin typeface="Cambria" panose="02040503050406030204" pitchFamily="18" charset="0"/>
                <a:ea typeface="Cambria" panose="02040503050406030204" pitchFamily="18" charset="0"/>
              </a:rPr>
              <a:t>gandaka</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ganda</a:t>
            </a:r>
            <a:r>
              <a:rPr lang="en-US" dirty="0">
                <a:latin typeface="Cambria" panose="02040503050406030204" pitchFamily="18" charset="0"/>
                <a:ea typeface="Cambria" panose="02040503050406030204" pitchFamily="18" charset="0"/>
              </a:rPr>
              <a:t>- a unit of calculation consisting of four </a:t>
            </a:r>
            <a:r>
              <a:rPr lang="en-US" dirty="0" err="1">
                <a:latin typeface="Cambria" panose="02040503050406030204" pitchFamily="18" charset="0"/>
                <a:ea typeface="Cambria" panose="02040503050406030204" pitchFamily="18" charset="0"/>
              </a:rPr>
              <a:t>kapardakas</a:t>
            </a:r>
            <a:r>
              <a:rPr lang="en-US" dirty="0">
                <a:latin typeface="Cambria" panose="02040503050406030204" pitchFamily="18" charset="0"/>
                <a:ea typeface="Cambria" panose="02040503050406030204" pitchFamily="18" charset="0"/>
              </a:rPr>
              <a:t> or cowries = one </a:t>
            </a:r>
            <a:r>
              <a:rPr lang="en-US" dirty="0" err="1">
                <a:latin typeface="Cambria" panose="02040503050406030204" pitchFamily="18" charset="0"/>
                <a:ea typeface="Cambria" panose="02040503050406030204" pitchFamily="18" charset="0"/>
              </a:rPr>
              <a:t>ganda</a:t>
            </a:r>
            <a:r>
              <a:rPr lang="en-US" dirty="0">
                <a:latin typeface="Cambria" panose="02040503050406030204" pitchFamily="18" charset="0"/>
                <a:ea typeface="Cambria" panose="02040503050406030204" pitchFamily="18" charset="0"/>
              </a:rPr>
              <a:t>) and </a:t>
            </a:r>
            <a:r>
              <a:rPr lang="en-US" dirty="0" err="1">
                <a:latin typeface="Cambria" panose="02040503050406030204" pitchFamily="18" charset="0"/>
                <a:ea typeface="Cambria" panose="02040503050406030204" pitchFamily="18" charset="0"/>
              </a:rPr>
              <a:t>Kakanyika</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Kakamika-kapardaka</a:t>
            </a:r>
            <a:r>
              <a:rPr lang="en-US" dirty="0">
                <a:latin typeface="Cambria" panose="02040503050406030204" pitchFamily="18" charset="0"/>
                <a:ea typeface="Cambria" panose="02040503050406030204" pitchFamily="18" charset="0"/>
              </a:rPr>
              <a:t> or cowry). </a:t>
            </a:r>
          </a:p>
          <a:p>
            <a:pPr algn="just"/>
            <a:r>
              <a:rPr lang="en-US" dirty="0">
                <a:latin typeface="Cambria" panose="02040503050406030204" pitchFamily="18" charset="0"/>
                <a:ea typeface="Cambria" panose="02040503050406030204" pitchFamily="18" charset="0"/>
              </a:rPr>
              <a:t>The storehouse or </a:t>
            </a:r>
            <a:r>
              <a:rPr lang="en-US" dirty="0" err="1">
                <a:latin typeface="Cambria" panose="02040503050406030204" pitchFamily="18" charset="0"/>
                <a:ea typeface="Cambria" panose="02040503050406030204" pitchFamily="18" charset="0"/>
              </a:rPr>
              <a:t>golaghar</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Kothagala</a:t>
            </a:r>
            <a:r>
              <a:rPr lang="en-US" dirty="0">
                <a:latin typeface="Cambria" panose="02040503050406030204" pitchFamily="18" charset="0"/>
                <a:ea typeface="Cambria" panose="02040503050406030204" pitchFamily="18" charset="0"/>
              </a:rPr>
              <a:t>&gt; </a:t>
            </a:r>
            <a:r>
              <a:rPr lang="en-US" dirty="0" err="1">
                <a:latin typeface="Cambria" panose="02040503050406030204" pitchFamily="18" charset="0"/>
                <a:ea typeface="Cambria" panose="02040503050406030204" pitchFamily="18" charset="0"/>
              </a:rPr>
              <a:t>Kosthagara</a:t>
            </a:r>
            <a:r>
              <a:rPr lang="en-US" dirty="0">
                <a:latin typeface="Cambria" panose="02040503050406030204" pitchFamily="18" charset="0"/>
                <a:ea typeface="Cambria" panose="02040503050406030204" pitchFamily="18" charset="0"/>
              </a:rPr>
              <a:t>) had to be filled up with these requisites as provisions against any emergency caused by water, fire and also the devastation of crops by parrots.</a:t>
            </a:r>
          </a:p>
          <a:p>
            <a:pPr algn="just"/>
            <a:r>
              <a:rPr lang="en-US" dirty="0">
                <a:latin typeface="Cambria" panose="02040503050406030204" pitchFamily="18" charset="0"/>
                <a:ea typeface="Cambria" panose="02040503050406030204" pitchFamily="18" charset="0"/>
              </a:rPr>
              <a:t>The historical importance of the record lies in the fact that it is the earliest evidence that suggests the authority of the </a:t>
            </a:r>
            <a:r>
              <a:rPr lang="en-US" dirty="0" err="1">
                <a:latin typeface="Cambria" panose="02040503050406030204" pitchFamily="18" charset="0"/>
                <a:ea typeface="Cambria" panose="02040503050406030204" pitchFamily="18" charset="0"/>
              </a:rPr>
              <a:t>Mauryas</a:t>
            </a:r>
            <a:r>
              <a:rPr lang="en-US" dirty="0">
                <a:latin typeface="Cambria" panose="02040503050406030204" pitchFamily="18" charset="0"/>
                <a:ea typeface="Cambria" panose="02040503050406030204" pitchFamily="18" charset="0"/>
              </a:rPr>
              <a:t> in the </a:t>
            </a:r>
            <a:r>
              <a:rPr lang="en-US" dirty="0" err="1">
                <a:latin typeface="Cambria" panose="02040503050406030204" pitchFamily="18" charset="0"/>
                <a:ea typeface="Cambria" panose="02040503050406030204" pitchFamily="18" charset="0"/>
              </a:rPr>
              <a:t>pundravardhana</a:t>
            </a:r>
            <a:r>
              <a:rPr lang="en-US" dirty="0">
                <a:latin typeface="Cambria" panose="02040503050406030204" pitchFamily="18" charset="0"/>
                <a:ea typeface="Cambria" panose="02040503050406030204" pitchFamily="18" charset="0"/>
              </a:rPr>
              <a:t> area.</a:t>
            </a:r>
          </a:p>
        </p:txBody>
      </p:sp>
    </p:spTree>
    <p:extLst>
      <p:ext uri="{BB962C8B-B14F-4D97-AF65-F5344CB8AC3E}">
        <p14:creationId xmlns:p14="http://schemas.microsoft.com/office/powerpoint/2010/main" val="361282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A81A8BD-AD67-C239-2099-923F1ABF8DBC}"/>
              </a:ext>
            </a:extLst>
          </p:cNvPr>
          <p:cNvPicPr>
            <a:picLocks noChangeAspect="1"/>
          </p:cNvPicPr>
          <p:nvPr/>
        </p:nvPicPr>
        <p:blipFill>
          <a:blip r:embed="rId2"/>
          <a:stretch>
            <a:fillRect/>
          </a:stretch>
        </p:blipFill>
        <p:spPr>
          <a:xfrm>
            <a:off x="0" y="0"/>
            <a:ext cx="12188825" cy="7001437"/>
          </a:xfrm>
          <a:prstGeom prst="rect">
            <a:avLst/>
          </a:prstGeom>
        </p:spPr>
      </p:pic>
    </p:spTree>
    <p:extLst>
      <p:ext uri="{BB962C8B-B14F-4D97-AF65-F5344CB8AC3E}">
        <p14:creationId xmlns:p14="http://schemas.microsoft.com/office/powerpoint/2010/main" val="207487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7007" y="507712"/>
            <a:ext cx="10552648" cy="1143000"/>
          </a:xfrm>
        </p:spPr>
        <p:txBody>
          <a:bodyPr>
            <a:normAutofit fontScale="90000"/>
          </a:bodyPr>
          <a:lstStyle/>
          <a:p>
            <a:pPr algn="ctr"/>
            <a:r>
              <a:rPr lang="en-US" dirty="0"/>
              <a:t>Gupta Empire</a:t>
            </a:r>
            <a:br>
              <a:rPr lang="en-GB" dirty="0"/>
            </a:br>
            <a:r>
              <a:rPr lang="en-GB" dirty="0"/>
              <a:t>(</a:t>
            </a:r>
            <a:r>
              <a:rPr lang="en-GB" b="0" i="0" dirty="0">
                <a:solidFill>
                  <a:srgbClr val="202122"/>
                </a:solidFill>
                <a:effectLst/>
                <a:latin typeface="-apple-system"/>
              </a:rPr>
              <a:t>319 to 467 CE)</a:t>
            </a:r>
            <a:endParaRPr lang="en-US" dirty="0"/>
          </a:p>
        </p:txBody>
      </p:sp>
      <p:sp>
        <p:nvSpPr>
          <p:cNvPr id="3" name="Content Placeholder 2"/>
          <p:cNvSpPr>
            <a:spLocks noGrp="1"/>
          </p:cNvSpPr>
          <p:nvPr>
            <p:ph idx="1"/>
          </p:nvPr>
        </p:nvSpPr>
        <p:spPr>
          <a:xfrm>
            <a:off x="1396313" y="2033752"/>
            <a:ext cx="10580533" cy="4138448"/>
          </a:xfrm>
        </p:spPr>
        <p:txBody>
          <a:bodyPr>
            <a:normAutofit fontScale="77500" lnSpcReduction="20000"/>
          </a:bodyPr>
          <a:lstStyle/>
          <a:p>
            <a:pPr algn="just"/>
            <a:r>
              <a:rPr lang="en-US" dirty="0">
                <a:latin typeface="Cambria" panose="02040503050406030204" pitchFamily="18" charset="0"/>
                <a:ea typeface="Cambria" panose="02040503050406030204" pitchFamily="18" charset="0"/>
              </a:rPr>
              <a:t>The Gupta Empire is regarded as a golden age in </a:t>
            </a:r>
            <a:r>
              <a:rPr lang="en-US" dirty="0" err="1">
                <a:latin typeface="Cambria" panose="02040503050406030204" pitchFamily="18" charset="0"/>
                <a:ea typeface="Cambria" panose="02040503050406030204" pitchFamily="18" charset="0"/>
              </a:rPr>
              <a:t>subcontinental</a:t>
            </a:r>
            <a:r>
              <a:rPr lang="en-US" dirty="0">
                <a:latin typeface="Cambria" panose="02040503050406030204" pitchFamily="18" charset="0"/>
                <a:ea typeface="Cambria" panose="02040503050406030204" pitchFamily="18" charset="0"/>
              </a:rPr>
              <a:t> history. It was marked by extensive scientific and cultural advancements that crystallized the elements of what is generally known as Hindu culture.  </a:t>
            </a:r>
          </a:p>
          <a:p>
            <a:pPr algn="just"/>
            <a:r>
              <a:rPr lang="en-US" dirty="0">
                <a:latin typeface="Cambria" panose="02040503050406030204" pitchFamily="18" charset="0"/>
                <a:ea typeface="Cambria" panose="02040503050406030204" pitchFamily="18" charset="0"/>
              </a:rPr>
              <a:t>The peace and prosperity created under leadership of </a:t>
            </a:r>
            <a:r>
              <a:rPr lang="en-US" dirty="0" err="1">
                <a:latin typeface="Cambria" panose="02040503050406030204" pitchFamily="18" charset="0"/>
                <a:ea typeface="Cambria" panose="02040503050406030204" pitchFamily="18" charset="0"/>
              </a:rPr>
              <a:t>Guptas</a:t>
            </a:r>
            <a:r>
              <a:rPr lang="en-US" dirty="0">
                <a:latin typeface="Cambria" panose="02040503050406030204" pitchFamily="18" charset="0"/>
                <a:ea typeface="Cambria" panose="02040503050406030204" pitchFamily="18" charset="0"/>
              </a:rPr>
              <a:t> enabled the pursuit of scientific and artistic endeavors in the empire.</a:t>
            </a:r>
          </a:p>
          <a:p>
            <a:pPr algn="just"/>
            <a:r>
              <a:rPr lang="en-US" dirty="0">
                <a:latin typeface="Cambria" panose="02040503050406030204" pitchFamily="18" charset="0"/>
                <a:ea typeface="Cambria" panose="02040503050406030204" pitchFamily="18" charset="0"/>
              </a:rPr>
              <a:t>Bengal was an important province of the Gupta Empire. The discovery of Gupta era coins across Bengal point to a monetized economy.</a:t>
            </a:r>
          </a:p>
          <a:p>
            <a:pPr marL="365760" lvl="2" indent="-283464" algn="just">
              <a:spcBef>
                <a:spcPts val="600"/>
              </a:spcBef>
              <a:buClr>
                <a:schemeClr val="accent1"/>
              </a:buClr>
              <a:buSzPct val="80000"/>
              <a:buFont typeface="Wingdings 2"/>
              <a:buChar char=""/>
            </a:pPr>
            <a:r>
              <a:rPr lang="en-US" sz="3200" dirty="0" err="1">
                <a:solidFill>
                  <a:schemeClr val="dk1"/>
                </a:solidFill>
                <a:latin typeface="Cambria" panose="02040503050406030204" pitchFamily="18" charset="0"/>
                <a:ea typeface="Cambria" panose="02040503050406030204" pitchFamily="18" charset="0"/>
                <a:cs typeface="Gill Sans"/>
                <a:sym typeface="Gill Sans"/>
              </a:rPr>
              <a:t>Samatața</a:t>
            </a:r>
            <a:r>
              <a:rPr lang="en-US" sz="3200" dirty="0">
                <a:solidFill>
                  <a:schemeClr val="dk1"/>
                </a:solidFill>
                <a:latin typeface="Cambria" panose="02040503050406030204" pitchFamily="18" charset="0"/>
                <a:ea typeface="Cambria" panose="02040503050406030204" pitchFamily="18" charset="0"/>
                <a:cs typeface="Gill Sans"/>
                <a:sym typeface="Gill Sans"/>
              </a:rPr>
              <a:t>, as a territorial term, has been widely used, beginning with the Allahabad Pillar Inscription of </a:t>
            </a:r>
            <a:r>
              <a:rPr lang="en-US" sz="3200" dirty="0" err="1">
                <a:solidFill>
                  <a:schemeClr val="dk1"/>
                </a:solidFill>
                <a:latin typeface="Cambria" panose="02040503050406030204" pitchFamily="18" charset="0"/>
                <a:ea typeface="Cambria" panose="02040503050406030204" pitchFamily="18" charset="0"/>
                <a:cs typeface="Gill Sans"/>
                <a:sym typeface="Gill Sans"/>
              </a:rPr>
              <a:t>Samudragupta</a:t>
            </a:r>
            <a:r>
              <a:rPr lang="en-US" sz="3200" dirty="0">
                <a:solidFill>
                  <a:schemeClr val="dk1"/>
                </a:solidFill>
                <a:latin typeface="Cambria" panose="02040503050406030204" pitchFamily="18" charset="0"/>
                <a:ea typeface="Cambria" panose="02040503050406030204" pitchFamily="18" charset="0"/>
                <a:cs typeface="Gill Sans"/>
                <a:sym typeface="Gill Sans"/>
              </a:rPr>
              <a:t> in the 4th century CE, as a frontier state of the Gupta Empire.</a:t>
            </a:r>
          </a:p>
          <a:p>
            <a:pPr algn="just"/>
            <a:endParaRPr lang="en-US" dirty="0"/>
          </a:p>
          <a:p>
            <a:pPr algn="just"/>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lahabad Pillar Inscription (Prayag Prasasti) - Art and Culture No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422" y="0"/>
            <a:ext cx="9650577" cy="629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4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upta Coins: A Cultural Study | Exotic India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768" y="417785"/>
            <a:ext cx="3911928" cy="61473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upta era' gold coins found in Bengal; 6 months on,ASI yet to act | News  Archive News - The Indian Exp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754" y="1781667"/>
            <a:ext cx="5868362" cy="3594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23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5476" y="1382507"/>
            <a:ext cx="9753600" cy="446294"/>
          </a:xfrm>
        </p:spPr>
        <p:txBody>
          <a:bodyPr>
            <a:normAutofit fontScale="90000"/>
          </a:bodyPr>
          <a:lstStyle/>
          <a:p>
            <a:r>
              <a:rPr lang="en-US" dirty="0"/>
              <a:t>Naming of Bengal</a:t>
            </a:r>
          </a:p>
        </p:txBody>
      </p:sp>
      <p:sp>
        <p:nvSpPr>
          <p:cNvPr id="3" name="Content Placeholder 2"/>
          <p:cNvSpPr>
            <a:spLocks noGrp="1"/>
          </p:cNvSpPr>
          <p:nvPr>
            <p:ph idx="1"/>
          </p:nvPr>
        </p:nvSpPr>
        <p:spPr>
          <a:xfrm>
            <a:off x="1519881" y="1952368"/>
            <a:ext cx="10021330" cy="4460789"/>
          </a:xfrm>
        </p:spPr>
        <p:txBody>
          <a:bodyPr>
            <a:noAutofit/>
          </a:bodyPr>
          <a:lstStyle/>
          <a:p>
            <a:pPr algn="just"/>
            <a:r>
              <a:rPr lang="en-US" sz="2400" dirty="0">
                <a:latin typeface="Cambria" panose="02040503050406030204" pitchFamily="18" charset="0"/>
                <a:ea typeface="Cambria" panose="02040503050406030204" pitchFamily="18" charset="0"/>
              </a:rPr>
              <a:t>The exact origin of the word </a:t>
            </a:r>
            <a:r>
              <a:rPr lang="en-US" sz="2400" i="1" dirty="0" err="1">
                <a:latin typeface="Cambria" panose="02040503050406030204" pitchFamily="18" charset="0"/>
                <a:ea typeface="Cambria" panose="02040503050406030204" pitchFamily="18" charset="0"/>
              </a:rPr>
              <a:t>Bangla</a:t>
            </a:r>
            <a:r>
              <a:rPr lang="en-US" sz="2400" dirty="0">
                <a:latin typeface="Cambria" panose="02040503050406030204" pitchFamily="18" charset="0"/>
                <a:ea typeface="Cambria" panose="02040503050406030204" pitchFamily="18" charset="0"/>
              </a:rPr>
              <a:t> is unknown, though it is believed to be derived from </a:t>
            </a:r>
            <a:r>
              <a:rPr lang="en-US" sz="2400" b="1" u="sng" dirty="0">
                <a:latin typeface="Cambria" panose="02040503050406030204" pitchFamily="18" charset="0"/>
                <a:ea typeface="Cambria" panose="02040503050406030204" pitchFamily="18" charset="0"/>
              </a:rPr>
              <a:t>the Dravidian-speaking tribe </a:t>
            </a:r>
            <a:r>
              <a:rPr lang="en-US" sz="2400" b="1" i="1" u="sng" dirty="0">
                <a:latin typeface="Cambria" panose="02040503050406030204" pitchFamily="18" charset="0"/>
                <a:ea typeface="Cambria" panose="02040503050406030204" pitchFamily="18" charset="0"/>
              </a:rPr>
              <a:t>Bang/</a:t>
            </a:r>
            <a:r>
              <a:rPr lang="en-US" sz="2400" b="1" i="1" u="sng" dirty="0" err="1">
                <a:latin typeface="Cambria" panose="02040503050406030204" pitchFamily="18" charset="0"/>
                <a:ea typeface="Cambria" panose="02040503050406030204" pitchFamily="18" charset="0"/>
              </a:rPr>
              <a:t>Banga</a:t>
            </a:r>
            <a:r>
              <a:rPr lang="en-US" sz="2400" dirty="0">
                <a:latin typeface="Cambria" panose="02040503050406030204" pitchFamily="18" charset="0"/>
                <a:ea typeface="Cambria" panose="02040503050406030204" pitchFamily="18" charset="0"/>
              </a:rPr>
              <a:t> that settled in the area around the year 1000 BCE.</a:t>
            </a:r>
          </a:p>
          <a:p>
            <a:pPr algn="just"/>
            <a:r>
              <a:rPr lang="en-US" sz="2400" dirty="0">
                <a:latin typeface="Cambria" panose="02040503050406030204" pitchFamily="18" charset="0"/>
                <a:ea typeface="Cambria" panose="02040503050406030204" pitchFamily="18" charset="0"/>
              </a:rPr>
              <a:t>Other accounts speculate that the name is derived from </a:t>
            </a:r>
            <a:r>
              <a:rPr lang="en-US" sz="2400" i="1" dirty="0" err="1">
                <a:latin typeface="Cambria" panose="02040503050406030204" pitchFamily="18" charset="0"/>
                <a:ea typeface="Cambria" panose="02040503050406030204" pitchFamily="18" charset="0"/>
              </a:rPr>
              <a:t>Venga</a:t>
            </a:r>
            <a:r>
              <a:rPr lang="en-US" sz="2400" dirty="0">
                <a:latin typeface="Cambria" panose="02040503050406030204" pitchFamily="18" charset="0"/>
                <a:ea typeface="Cambria" panose="02040503050406030204" pitchFamily="18" charset="0"/>
              </a:rPr>
              <a:t> (</a:t>
            </a:r>
            <a:r>
              <a:rPr lang="en-US" sz="2400" i="1" dirty="0">
                <a:latin typeface="Cambria" panose="02040503050406030204" pitchFamily="18" charset="0"/>
                <a:ea typeface="Cambria" panose="02040503050406030204" pitchFamily="18" charset="0"/>
              </a:rPr>
              <a:t>Bongo</a:t>
            </a:r>
            <a:r>
              <a:rPr lang="en-US" sz="2400" dirty="0">
                <a:latin typeface="Cambria" panose="02040503050406030204" pitchFamily="18" charset="0"/>
                <a:ea typeface="Cambria" panose="02040503050406030204" pitchFamily="18" charset="0"/>
              </a:rPr>
              <a:t>), which came from the </a:t>
            </a:r>
            <a:r>
              <a:rPr lang="en-US" sz="2400" b="1" u="sng" dirty="0" err="1">
                <a:latin typeface="Cambria" panose="02040503050406030204" pitchFamily="18" charset="0"/>
                <a:ea typeface="Cambria" panose="02040503050406030204" pitchFamily="18" charset="0"/>
              </a:rPr>
              <a:t>Austric</a:t>
            </a:r>
            <a:r>
              <a:rPr lang="en-US" sz="2400" b="1" u="sng" dirty="0">
                <a:latin typeface="Cambria" panose="02040503050406030204" pitchFamily="18" charset="0"/>
                <a:ea typeface="Cambria" panose="02040503050406030204" pitchFamily="18" charset="0"/>
              </a:rPr>
              <a:t> word "</a:t>
            </a:r>
            <a:r>
              <a:rPr lang="en-US" sz="2400" b="1" u="sng" dirty="0" err="1">
                <a:latin typeface="Cambria" panose="02040503050406030204" pitchFamily="18" charset="0"/>
                <a:ea typeface="Cambria" panose="02040503050406030204" pitchFamily="18" charset="0"/>
              </a:rPr>
              <a:t>Bonga</a:t>
            </a:r>
            <a:r>
              <a:rPr lang="en-US" sz="2400" b="1" u="sng" dirty="0">
                <a:latin typeface="Cambria" panose="02040503050406030204" pitchFamily="18" charset="0"/>
                <a:ea typeface="Cambria" panose="02040503050406030204" pitchFamily="18" charset="0"/>
              </a:rPr>
              <a:t>" meaning the Sun-god</a:t>
            </a:r>
            <a:r>
              <a:rPr lang="en-US" sz="2400" dirty="0">
                <a:latin typeface="Cambria" panose="02040503050406030204" pitchFamily="18" charset="0"/>
                <a:ea typeface="Cambria" panose="02040503050406030204" pitchFamily="18" charset="0"/>
              </a:rPr>
              <a:t>. </a:t>
            </a:r>
          </a:p>
          <a:p>
            <a:pPr algn="just"/>
            <a:r>
              <a:rPr lang="en-US" sz="2400" dirty="0">
                <a:latin typeface="Cambria" panose="02040503050406030204" pitchFamily="18" charset="0"/>
                <a:ea typeface="Cambria" panose="02040503050406030204" pitchFamily="18" charset="0"/>
              </a:rPr>
              <a:t>According to the Mahabharata, the </a:t>
            </a:r>
            <a:r>
              <a:rPr lang="en-US" sz="2400" dirty="0" err="1">
                <a:latin typeface="Cambria" panose="02040503050406030204" pitchFamily="18" charset="0"/>
                <a:ea typeface="Cambria" panose="02040503050406030204" pitchFamily="18" charset="0"/>
              </a:rPr>
              <a:t>Puranas</a:t>
            </a:r>
            <a:r>
              <a:rPr lang="en-US" sz="2400" dirty="0">
                <a:latin typeface="Cambria" panose="02040503050406030204" pitchFamily="18" charset="0"/>
                <a:ea typeface="Cambria" panose="02040503050406030204" pitchFamily="18" charset="0"/>
              </a:rPr>
              <a:t> and the </a:t>
            </a:r>
            <a:r>
              <a:rPr lang="en-US" sz="2400" dirty="0" err="1">
                <a:latin typeface="Cambria" panose="02040503050406030204" pitchFamily="18" charset="0"/>
                <a:ea typeface="Cambria" panose="02040503050406030204" pitchFamily="18" charset="0"/>
              </a:rPr>
              <a:t>Harivamsha</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Vanga</a:t>
            </a:r>
            <a:r>
              <a:rPr lang="en-US" sz="2400" dirty="0">
                <a:latin typeface="Cambria" panose="02040503050406030204" pitchFamily="18" charset="0"/>
                <a:ea typeface="Cambria" panose="02040503050406030204" pitchFamily="18" charset="0"/>
              </a:rPr>
              <a:t> was one of the adopted sons of King </a:t>
            </a:r>
            <a:r>
              <a:rPr lang="en-US" sz="2400" dirty="0" err="1">
                <a:latin typeface="Cambria" panose="02040503050406030204" pitchFamily="18" charset="0"/>
                <a:ea typeface="Cambria" panose="02040503050406030204" pitchFamily="18" charset="0"/>
              </a:rPr>
              <a:t>Vali</a:t>
            </a:r>
            <a:r>
              <a:rPr lang="en-US" sz="2400" dirty="0">
                <a:latin typeface="Cambria" panose="02040503050406030204" pitchFamily="18" charset="0"/>
                <a:ea typeface="Cambria" panose="02040503050406030204" pitchFamily="18" charset="0"/>
              </a:rPr>
              <a:t> who founded the </a:t>
            </a:r>
            <a:r>
              <a:rPr lang="en-US" sz="2400" dirty="0" err="1">
                <a:latin typeface="Cambria" panose="02040503050406030204" pitchFamily="18" charset="0"/>
                <a:ea typeface="Cambria" panose="02040503050406030204" pitchFamily="18" charset="0"/>
              </a:rPr>
              <a:t>Vanga</a:t>
            </a:r>
            <a:r>
              <a:rPr lang="en-US" sz="2400" dirty="0">
                <a:latin typeface="Cambria" panose="02040503050406030204" pitchFamily="18" charset="0"/>
                <a:ea typeface="Cambria" panose="02040503050406030204" pitchFamily="18" charset="0"/>
              </a:rPr>
              <a:t> Kingdom. </a:t>
            </a:r>
          </a:p>
          <a:p>
            <a:pPr algn="just"/>
            <a:r>
              <a:rPr lang="en-US" sz="2400" dirty="0">
                <a:latin typeface="Cambria" panose="02040503050406030204" pitchFamily="18" charset="0"/>
                <a:ea typeface="Cambria" panose="02040503050406030204" pitchFamily="18" charset="0"/>
              </a:rPr>
              <a:t>The earliest reference to "</a:t>
            </a:r>
            <a:r>
              <a:rPr lang="en-US" sz="2400" dirty="0" err="1">
                <a:latin typeface="Cambria" panose="02040503050406030204" pitchFamily="18" charset="0"/>
                <a:ea typeface="Cambria" panose="02040503050406030204" pitchFamily="18" charset="0"/>
              </a:rPr>
              <a:t>Vangala</a:t>
            </a:r>
            <a:r>
              <a:rPr lang="en-US" sz="2400" dirty="0">
                <a:latin typeface="Cambria" panose="02040503050406030204" pitchFamily="18" charset="0"/>
                <a:ea typeface="Cambria" panose="02040503050406030204" pitchFamily="18" charset="0"/>
              </a:rPr>
              <a:t>" (</a:t>
            </a:r>
            <a:r>
              <a:rPr lang="en-US" sz="2400" i="1" dirty="0" err="1">
                <a:latin typeface="Cambria" panose="02040503050406030204" pitchFamily="18" charset="0"/>
                <a:ea typeface="Cambria" panose="02040503050406030204" pitchFamily="18" charset="0"/>
              </a:rPr>
              <a:t>Bôngal</a:t>
            </a:r>
            <a:r>
              <a:rPr lang="en-US" sz="2400" dirty="0">
                <a:latin typeface="Cambria" panose="02040503050406030204" pitchFamily="18" charset="0"/>
                <a:ea typeface="Cambria" panose="02040503050406030204" pitchFamily="18" charset="0"/>
              </a:rPr>
              <a:t>) has been traced in the </a:t>
            </a:r>
            <a:r>
              <a:rPr lang="en-US" sz="2400" dirty="0" err="1">
                <a:latin typeface="Cambria" panose="02040503050406030204" pitchFamily="18" charset="0"/>
                <a:ea typeface="Cambria" panose="02040503050406030204" pitchFamily="18" charset="0"/>
              </a:rPr>
              <a:t>Nesari</a:t>
            </a:r>
            <a:r>
              <a:rPr lang="en-US" sz="2400" dirty="0">
                <a:latin typeface="Cambria" panose="02040503050406030204" pitchFamily="18" charset="0"/>
                <a:ea typeface="Cambria" panose="02040503050406030204" pitchFamily="18" charset="0"/>
              </a:rPr>
              <a:t> plates (805 CE) of </a:t>
            </a:r>
            <a:r>
              <a:rPr lang="en-US" sz="2400" dirty="0" err="1">
                <a:latin typeface="Cambria" panose="02040503050406030204" pitchFamily="18" charset="0"/>
                <a:ea typeface="Cambria" panose="02040503050406030204" pitchFamily="18" charset="0"/>
              </a:rPr>
              <a:t>Rashtrakuta</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Govinda</a:t>
            </a:r>
            <a:r>
              <a:rPr lang="en-US" sz="2400" dirty="0">
                <a:latin typeface="Cambria" panose="02040503050406030204" pitchFamily="18" charset="0"/>
                <a:ea typeface="Cambria" panose="02040503050406030204" pitchFamily="18" charset="0"/>
              </a:rPr>
              <a:t> III which speak of </a:t>
            </a:r>
            <a:r>
              <a:rPr lang="en-US" sz="2400" dirty="0" err="1">
                <a:latin typeface="Cambria" panose="02040503050406030204" pitchFamily="18" charset="0"/>
                <a:ea typeface="Cambria" panose="02040503050406030204" pitchFamily="18" charset="0"/>
              </a:rPr>
              <a:t>Dharmapala</a:t>
            </a:r>
            <a:r>
              <a:rPr lang="en-US" sz="2400" dirty="0">
                <a:latin typeface="Cambria" panose="02040503050406030204" pitchFamily="18" charset="0"/>
                <a:ea typeface="Cambria" panose="02040503050406030204" pitchFamily="18" charset="0"/>
              </a:rPr>
              <a:t> as the king of </a:t>
            </a:r>
            <a:r>
              <a:rPr lang="en-US" sz="2400" dirty="0" err="1">
                <a:latin typeface="Cambria" panose="02040503050406030204" pitchFamily="18" charset="0"/>
                <a:ea typeface="Cambria" panose="02040503050406030204" pitchFamily="18" charset="0"/>
              </a:rPr>
              <a:t>Vangala</a:t>
            </a:r>
            <a:r>
              <a:rPr lang="en-US" sz="2400" dirty="0">
                <a:latin typeface="Cambria" panose="02040503050406030204" pitchFamily="18" charset="0"/>
                <a:ea typeface="Cambria" panose="02040503050406030204" pitchFamily="18" charset="0"/>
              </a:rPr>
              <a:t>. </a:t>
            </a:r>
          </a:p>
          <a:p>
            <a:pPr algn="just"/>
            <a:endParaRPr lang="en-US" sz="2400" dirty="0">
              <a:latin typeface="Cambria" panose="02040503050406030204" pitchFamily="18" charset="0"/>
              <a:ea typeface="Cambria"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A7B83ED-E093-716D-CBDD-11CF2CF41378}"/>
              </a:ext>
            </a:extLst>
          </p:cNvPr>
          <p:cNvPicPr>
            <a:picLocks noChangeAspect="1"/>
          </p:cNvPicPr>
          <p:nvPr/>
        </p:nvPicPr>
        <p:blipFill>
          <a:blip r:embed="rId2"/>
          <a:stretch>
            <a:fillRect/>
          </a:stretch>
        </p:blipFill>
        <p:spPr>
          <a:xfrm>
            <a:off x="1225456" y="0"/>
            <a:ext cx="9693556" cy="6696635"/>
          </a:xfrm>
          <a:prstGeom prst="rect">
            <a:avLst/>
          </a:prstGeom>
        </p:spPr>
      </p:pic>
    </p:spTree>
    <p:extLst>
      <p:ext uri="{BB962C8B-B14F-4D97-AF65-F5344CB8AC3E}">
        <p14:creationId xmlns:p14="http://schemas.microsoft.com/office/powerpoint/2010/main" val="114431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of Bengal history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1073240"/>
              </p:ext>
            </p:extLst>
          </p:nvPr>
        </p:nvGraphicFramePr>
        <p:xfrm>
          <a:off x="1912938" y="1447800"/>
          <a:ext cx="99949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645" y="704334"/>
            <a:ext cx="9994837" cy="713303"/>
          </a:xfrm>
        </p:spPr>
        <p:txBody>
          <a:bodyPr>
            <a:normAutofit fontScale="90000"/>
          </a:bodyPr>
          <a:lstStyle/>
          <a:p>
            <a:pPr algn="ctr"/>
            <a:r>
              <a:rPr lang="en-US" dirty="0"/>
              <a:t>Timeline of Bengal History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72610036"/>
              </p:ext>
            </p:extLst>
          </p:nvPr>
        </p:nvGraphicFramePr>
        <p:xfrm>
          <a:off x="1912938" y="1447800"/>
          <a:ext cx="99949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Birth of Modern Bangladesh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3903203"/>
              </p:ext>
            </p:extLst>
          </p:nvPr>
        </p:nvGraphicFramePr>
        <p:xfrm>
          <a:off x="1217613" y="1248032"/>
          <a:ext cx="9524999" cy="4924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Left Brace 4"/>
          <p:cNvSpPr/>
          <p:nvPr/>
        </p:nvSpPr>
        <p:spPr>
          <a:xfrm>
            <a:off x="8990012" y="2514600"/>
            <a:ext cx="685800" cy="32004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p:cNvSpPr/>
          <p:nvPr/>
        </p:nvSpPr>
        <p:spPr>
          <a:xfrm>
            <a:off x="11123612" y="2438400"/>
            <a:ext cx="838200" cy="335280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9523411" y="3048000"/>
            <a:ext cx="2665413" cy="1421928"/>
          </a:xfrm>
          <a:prstGeom prst="rect">
            <a:avLst/>
          </a:prstGeom>
          <a:noFill/>
        </p:spPr>
        <p:txBody>
          <a:bodyPr wrap="square" rtlCol="0">
            <a:spAutoFit/>
          </a:bodyPr>
          <a:lstStyle/>
          <a:p>
            <a:pPr>
              <a:lnSpc>
                <a:spcPct val="90000"/>
              </a:lnSpc>
            </a:pPr>
            <a:r>
              <a:rPr lang="en-US" sz="2400" dirty="0"/>
              <a:t>British Period-1757-1947</a:t>
            </a:r>
          </a:p>
          <a:p>
            <a:pPr>
              <a:lnSpc>
                <a:spcPct val="90000"/>
              </a:lnSpc>
            </a:pPr>
            <a:r>
              <a:rPr lang="en-US" sz="2400" dirty="0"/>
              <a:t>Pakistan Period</a:t>
            </a:r>
          </a:p>
          <a:p>
            <a:pPr>
              <a:lnSpc>
                <a:spcPct val="90000"/>
              </a:lnSpc>
            </a:pPr>
            <a:r>
              <a:rPr lang="en-US" sz="2400" dirty="0"/>
              <a:t>1947-1971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Ancient_Political_Divisions.jpg"/>
          <p:cNvPicPr>
            <a:picLocks noChangeAspect="1"/>
          </p:cNvPicPr>
          <p:nvPr/>
        </p:nvPicPr>
        <p:blipFill>
          <a:blip r:embed="rId2"/>
          <a:stretch>
            <a:fillRect/>
          </a:stretch>
        </p:blipFill>
        <p:spPr>
          <a:xfrm>
            <a:off x="1903412" y="152400"/>
            <a:ext cx="8458200" cy="6705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1" y="798466"/>
            <a:ext cx="9753600" cy="1325562"/>
          </a:xfrm>
        </p:spPr>
        <p:txBody>
          <a:bodyPr>
            <a:normAutofit/>
          </a:bodyPr>
          <a:lstStyle/>
          <a:p>
            <a:pPr algn="ctr"/>
            <a:r>
              <a:rPr lang="en-US" sz="2800" dirty="0" err="1"/>
              <a:t>Shasanka</a:t>
            </a:r>
            <a:r>
              <a:rPr lang="en-US" sz="2800" dirty="0"/>
              <a:t>, the First Independent Ruler</a:t>
            </a:r>
            <a:br>
              <a:rPr lang="en-GB" sz="2800" dirty="0"/>
            </a:br>
            <a:r>
              <a:rPr lang="en-GB" sz="2800" b="0" i="0" dirty="0">
                <a:solidFill>
                  <a:srgbClr val="202122"/>
                </a:solidFill>
                <a:effectLst/>
                <a:latin typeface="-apple-system"/>
              </a:rPr>
              <a:t>590 CE - 625 CE</a:t>
            </a:r>
            <a:endParaRPr lang="en-US" sz="2800" dirty="0"/>
          </a:p>
        </p:txBody>
      </p:sp>
      <p:sp>
        <p:nvSpPr>
          <p:cNvPr id="3" name="Content Placeholder 2"/>
          <p:cNvSpPr>
            <a:spLocks noGrp="1"/>
          </p:cNvSpPr>
          <p:nvPr>
            <p:ph idx="1"/>
          </p:nvPr>
        </p:nvSpPr>
        <p:spPr>
          <a:xfrm>
            <a:off x="1346886" y="2348752"/>
            <a:ext cx="10416746" cy="3048001"/>
          </a:xfrm>
        </p:spPr>
        <p:txBody>
          <a:bodyPr>
            <a:normAutofit fontScale="77500" lnSpcReduction="20000"/>
          </a:bodyPr>
          <a:lstStyle/>
          <a:p>
            <a:pPr algn="just"/>
            <a:r>
              <a:rPr lang="en-US" dirty="0">
                <a:latin typeface="Cambria" panose="02040503050406030204" pitchFamily="18" charset="0"/>
                <a:ea typeface="Cambria" panose="02040503050406030204" pitchFamily="18" charset="0"/>
              </a:rPr>
              <a:t>By the beginning of the seventh century </a:t>
            </a:r>
            <a:r>
              <a:rPr lang="en-US" cap="small" dirty="0" err="1">
                <a:latin typeface="Cambria" panose="02040503050406030204" pitchFamily="18" charset="0"/>
                <a:ea typeface="Cambria" panose="02040503050406030204" pitchFamily="18" charset="0"/>
              </a:rPr>
              <a:t>shashanka</a:t>
            </a:r>
            <a:r>
              <a:rPr lang="en-US" dirty="0">
                <a:latin typeface="Cambria" panose="02040503050406030204" pitchFamily="18" charset="0"/>
                <a:ea typeface="Cambria" panose="02040503050406030204" pitchFamily="18" charset="0"/>
              </a:rPr>
              <a:t> captured power in </a:t>
            </a:r>
            <a:r>
              <a:rPr lang="en-US" dirty="0" err="1">
                <a:latin typeface="Cambria" panose="02040503050406030204" pitchFamily="18" charset="0"/>
                <a:ea typeface="Cambria" panose="02040503050406030204" pitchFamily="18" charset="0"/>
              </a:rPr>
              <a:t>Gauda</a:t>
            </a:r>
            <a:r>
              <a:rPr lang="en-US" dirty="0">
                <a:latin typeface="Cambria" panose="02040503050406030204" pitchFamily="18" charset="0"/>
                <a:ea typeface="Cambria" panose="02040503050406030204" pitchFamily="18" charset="0"/>
              </a:rPr>
              <a:t>. Magadha formed a part of his dominions. </a:t>
            </a:r>
          </a:p>
          <a:p>
            <a:pPr algn="just"/>
            <a:r>
              <a:rPr lang="en-US" dirty="0">
                <a:latin typeface="Cambria" panose="02040503050406030204" pitchFamily="18" charset="0"/>
                <a:ea typeface="Cambria" panose="02040503050406030204" pitchFamily="18" charset="0"/>
              </a:rPr>
              <a:t>There can hardly be a dispute in regarding him the first important king of Bengal, who could launch Bengal for the first time in her history on aggressive endeavors to establish supremacy over northern India. </a:t>
            </a:r>
          </a:p>
          <a:p>
            <a:pPr algn="just"/>
            <a:r>
              <a:rPr lang="en-US" dirty="0">
                <a:latin typeface="Cambria" panose="02040503050406030204" pitchFamily="18" charset="0"/>
                <a:ea typeface="Cambria" panose="02040503050406030204" pitchFamily="18" charset="0"/>
              </a:rPr>
              <a:t>In this sense he was the forerunner of the aggressive northern Indian policy of the later day Pala rulers like </a:t>
            </a:r>
            <a:r>
              <a:rPr lang="en-US" cap="small" dirty="0" err="1">
                <a:latin typeface="Cambria" panose="02040503050406030204" pitchFamily="18" charset="0"/>
                <a:ea typeface="Cambria" panose="02040503050406030204" pitchFamily="18" charset="0"/>
              </a:rPr>
              <a:t>dharmapala</a:t>
            </a:r>
            <a:r>
              <a:rPr lang="en-US" cap="small"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and </a:t>
            </a:r>
            <a:r>
              <a:rPr lang="en-US" cap="small" dirty="0" err="1">
                <a:latin typeface="Cambria" panose="02040503050406030204" pitchFamily="18" charset="0"/>
                <a:ea typeface="Cambria" panose="02040503050406030204" pitchFamily="18" charset="0"/>
              </a:rPr>
              <a:t>devapala</a:t>
            </a:r>
            <a:r>
              <a:rPr lang="en-US" dirty="0">
                <a:latin typeface="Cambria" panose="02040503050406030204" pitchFamily="18" charset="0"/>
                <a:ea typeface="Cambria" panose="02040503050406030204" pitchFamily="18" charset="0"/>
              </a:rPr>
              <a:t>. His capital was at </a:t>
            </a:r>
            <a:r>
              <a:rPr lang="en-US" cap="small" dirty="0" err="1">
                <a:latin typeface="Cambria" panose="02040503050406030204" pitchFamily="18" charset="0"/>
                <a:ea typeface="Cambria" panose="02040503050406030204" pitchFamily="18" charset="0"/>
              </a:rPr>
              <a:t>karnasuvarna</a:t>
            </a:r>
            <a:r>
              <a:rPr lang="en-US" dirty="0">
                <a:latin typeface="Cambria" panose="02040503050406030204" pitchFamily="18" charset="0"/>
                <a:ea typeface="Cambria" panose="020405030504060302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hashanka – ब्राह्मण आ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030" y="1359886"/>
            <a:ext cx="3013294" cy="343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52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5BA60E7-2AE2-4EF7-E7C7-25ACA71A3FD2}"/>
              </a:ext>
            </a:extLst>
          </p:cNvPr>
          <p:cNvPicPr>
            <a:picLocks noChangeAspect="1"/>
          </p:cNvPicPr>
          <p:nvPr/>
        </p:nvPicPr>
        <p:blipFill>
          <a:blip r:embed="rId2"/>
          <a:stretch>
            <a:fillRect/>
          </a:stretch>
        </p:blipFill>
        <p:spPr>
          <a:xfrm>
            <a:off x="2038865" y="334602"/>
            <a:ext cx="9366421" cy="6078070"/>
          </a:xfrm>
          <a:prstGeom prst="rect">
            <a:avLst/>
          </a:prstGeom>
        </p:spPr>
      </p:pic>
    </p:spTree>
    <p:extLst>
      <p:ext uri="{BB962C8B-B14F-4D97-AF65-F5344CB8AC3E}">
        <p14:creationId xmlns:p14="http://schemas.microsoft.com/office/powerpoint/2010/main" val="239619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0D9E0AD-5B15-8700-5091-CFBE949AFE9C}"/>
              </a:ext>
            </a:extLst>
          </p:cNvPr>
          <p:cNvPicPr>
            <a:picLocks noChangeAspect="1"/>
          </p:cNvPicPr>
          <p:nvPr/>
        </p:nvPicPr>
        <p:blipFill>
          <a:blip r:embed="rId2"/>
          <a:stretch>
            <a:fillRect/>
          </a:stretch>
        </p:blipFill>
        <p:spPr>
          <a:xfrm>
            <a:off x="1643449" y="806824"/>
            <a:ext cx="9418998" cy="5153055"/>
          </a:xfrm>
          <a:prstGeom prst="rect">
            <a:avLst/>
          </a:prstGeom>
        </p:spPr>
      </p:pic>
    </p:spTree>
    <p:extLst>
      <p:ext uri="{BB962C8B-B14F-4D97-AF65-F5344CB8AC3E}">
        <p14:creationId xmlns:p14="http://schemas.microsoft.com/office/powerpoint/2010/main" val="393285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28208294"/>
              </p:ext>
            </p:extLst>
          </p:nvPr>
        </p:nvGraphicFramePr>
        <p:xfrm>
          <a:off x="1556950" y="934570"/>
          <a:ext cx="9702719" cy="4988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694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B335C9-C8E8-6F47-3799-341166E2DE97}"/>
              </a:ext>
            </a:extLst>
          </p:cNvPr>
          <p:cNvSpPr>
            <a:spLocks noGrp="1"/>
          </p:cNvSpPr>
          <p:nvPr>
            <p:ph idx="1"/>
          </p:nvPr>
        </p:nvSpPr>
        <p:spPr>
          <a:xfrm>
            <a:off x="1445741" y="1023097"/>
            <a:ext cx="10278506" cy="4811806"/>
          </a:xfrm>
        </p:spPr>
        <p:txBody>
          <a:bodyPr>
            <a:normAutofit fontScale="77500" lnSpcReduction="20000"/>
          </a:bodyPr>
          <a:lstStyle/>
          <a:p>
            <a:pPr algn="just"/>
            <a:r>
              <a:rPr lang="en-US" dirty="0">
                <a:latin typeface="Calibri" panose="020F0502020204030204" pitchFamily="34" charset="0"/>
              </a:rPr>
              <a:t>The records of </a:t>
            </a:r>
            <a:r>
              <a:rPr lang="en-US" dirty="0" err="1">
                <a:latin typeface="Calibri" panose="020F0502020204030204" pitchFamily="34" charset="0"/>
              </a:rPr>
              <a:t>Rajendra</a:t>
            </a:r>
            <a:r>
              <a:rPr lang="en-US" dirty="0">
                <a:latin typeface="Calibri" panose="020F0502020204030204" pitchFamily="34" charset="0"/>
              </a:rPr>
              <a:t> </a:t>
            </a:r>
            <a:r>
              <a:rPr lang="en-US" dirty="0" err="1">
                <a:latin typeface="Calibri" panose="020F0502020204030204" pitchFamily="34" charset="0"/>
              </a:rPr>
              <a:t>Chola</a:t>
            </a:r>
            <a:r>
              <a:rPr lang="en-US" dirty="0">
                <a:latin typeface="Calibri" panose="020F0502020204030204" pitchFamily="34" charset="0"/>
              </a:rPr>
              <a:t> I of the </a:t>
            </a:r>
            <a:r>
              <a:rPr lang="en-US" dirty="0" err="1">
                <a:latin typeface="Calibri" panose="020F0502020204030204" pitchFamily="34" charset="0"/>
              </a:rPr>
              <a:t>Chola</a:t>
            </a:r>
            <a:r>
              <a:rPr lang="en-US" dirty="0">
                <a:latin typeface="Calibri" panose="020F0502020204030204" pitchFamily="34" charset="0"/>
              </a:rPr>
              <a:t> dynasty, who invaded Bengal in the 11th century, use the term </a:t>
            </a:r>
            <a:r>
              <a:rPr lang="en-US" i="1" dirty="0" err="1">
                <a:latin typeface="Calibri" panose="020F0502020204030204" pitchFamily="34" charset="0"/>
              </a:rPr>
              <a:t>Vangaladesa</a:t>
            </a:r>
            <a:r>
              <a:rPr lang="en-US" dirty="0">
                <a:latin typeface="Calibri" panose="020F0502020204030204" pitchFamily="34" charset="0"/>
              </a:rPr>
              <a:t>.</a:t>
            </a:r>
          </a:p>
          <a:p>
            <a:pPr algn="just"/>
            <a:r>
              <a:rPr lang="en-US" dirty="0">
                <a:latin typeface="Calibri" panose="020F0502020204030204" pitchFamily="34" charset="0"/>
              </a:rPr>
              <a:t>The term </a:t>
            </a:r>
            <a:r>
              <a:rPr lang="en-US" i="1" dirty="0" err="1">
                <a:latin typeface="Calibri" panose="020F0502020204030204" pitchFamily="34" charset="0"/>
              </a:rPr>
              <a:t>Bangalah</a:t>
            </a:r>
            <a:r>
              <a:rPr lang="en-US" dirty="0">
                <a:latin typeface="Calibri" panose="020F0502020204030204" pitchFamily="34" charset="0"/>
              </a:rPr>
              <a:t> is one of the precursors to the modern terms </a:t>
            </a:r>
            <a:r>
              <a:rPr lang="en-US" i="1" dirty="0">
                <a:latin typeface="Calibri" panose="020F0502020204030204" pitchFamily="34" charset="0"/>
              </a:rPr>
              <a:t>Bengal</a:t>
            </a:r>
            <a:r>
              <a:rPr lang="en-US" dirty="0">
                <a:latin typeface="Calibri" panose="020F0502020204030204" pitchFamily="34" charset="0"/>
              </a:rPr>
              <a:t> and </a:t>
            </a:r>
            <a:r>
              <a:rPr lang="en-US" i="1" dirty="0">
                <a:latin typeface="Calibri" panose="020F0502020204030204" pitchFamily="34" charset="0"/>
              </a:rPr>
              <a:t>Bangla</a:t>
            </a:r>
            <a:r>
              <a:rPr lang="en-US" dirty="0">
                <a:latin typeface="Calibri" panose="020F0502020204030204" pitchFamily="34" charset="0"/>
              </a:rPr>
              <a:t>. </a:t>
            </a:r>
            <a:r>
              <a:rPr lang="en-US" i="1" dirty="0" err="1">
                <a:latin typeface="Calibri" panose="020F0502020204030204" pitchFamily="34" charset="0"/>
              </a:rPr>
              <a:t>Bangalah</a:t>
            </a:r>
            <a:r>
              <a:rPr lang="en-US" dirty="0">
                <a:latin typeface="Calibri" panose="020F0502020204030204" pitchFamily="34" charset="0"/>
              </a:rPr>
              <a:t> was the most widely used term for Bengal during the medieval and early modern periods. The Sultan of Bengal was styled as the </a:t>
            </a:r>
            <a:r>
              <a:rPr lang="en-US" i="1" dirty="0">
                <a:latin typeface="Calibri" panose="020F0502020204030204" pitchFamily="34" charset="0"/>
              </a:rPr>
              <a:t>Shah of </a:t>
            </a:r>
            <a:r>
              <a:rPr lang="en-US" i="1" dirty="0" err="1">
                <a:latin typeface="Calibri" panose="020F0502020204030204" pitchFamily="34" charset="0"/>
              </a:rPr>
              <a:t>Bangalah</a:t>
            </a:r>
            <a:r>
              <a:rPr lang="en-US" dirty="0">
                <a:latin typeface="Calibri" panose="020F0502020204030204" pitchFamily="34" charset="0"/>
              </a:rPr>
              <a:t>. The Mughal province of Bengal was termed </a:t>
            </a:r>
            <a:r>
              <a:rPr lang="en-US" i="1" dirty="0" err="1">
                <a:latin typeface="Calibri" panose="020F0502020204030204" pitchFamily="34" charset="0"/>
              </a:rPr>
              <a:t>Subah-i-Bangalah</a:t>
            </a:r>
            <a:r>
              <a:rPr lang="en-US" dirty="0">
                <a:latin typeface="Calibri" panose="020F0502020204030204" pitchFamily="34" charset="0"/>
              </a:rPr>
              <a:t>.</a:t>
            </a:r>
          </a:p>
          <a:p>
            <a:pPr algn="just"/>
            <a:r>
              <a:rPr lang="en-US" dirty="0">
                <a:latin typeface="Calibri" panose="020F0502020204030204" pitchFamily="34" charset="0"/>
              </a:rPr>
              <a:t>An interesting theory of the origin of the name is provided by </a:t>
            </a:r>
            <a:r>
              <a:rPr lang="en-US" i="1" dirty="0" err="1">
                <a:latin typeface="Calibri" panose="020F0502020204030204" pitchFamily="34" charset="0"/>
              </a:rPr>
              <a:t>Abu'l-Fazl</a:t>
            </a:r>
            <a:r>
              <a:rPr lang="en-US" dirty="0">
                <a:latin typeface="Calibri" panose="020F0502020204030204" pitchFamily="34" charset="0"/>
              </a:rPr>
              <a:t> in his </a:t>
            </a:r>
            <a:r>
              <a:rPr lang="en-US" i="1" dirty="0">
                <a:latin typeface="Calibri" panose="020F0502020204030204" pitchFamily="34" charset="0"/>
              </a:rPr>
              <a:t>Ain-</a:t>
            </a:r>
            <a:r>
              <a:rPr lang="en-US" i="1" dirty="0" err="1">
                <a:latin typeface="Calibri" panose="020F0502020204030204" pitchFamily="34" charset="0"/>
              </a:rPr>
              <a:t>i</a:t>
            </a:r>
            <a:r>
              <a:rPr lang="en-US" i="1" dirty="0">
                <a:latin typeface="Calibri" panose="020F0502020204030204" pitchFamily="34" charset="0"/>
              </a:rPr>
              <a:t>-Akbari.</a:t>
            </a:r>
            <a:r>
              <a:rPr lang="en-US" dirty="0">
                <a:latin typeface="Calibri" panose="020F0502020204030204" pitchFamily="34" charset="0"/>
              </a:rPr>
              <a:t> According to him, "The original name of Bengal was Bung, and the suffix </a:t>
            </a:r>
            <a:r>
              <a:rPr lang="en-US" i="1" dirty="0">
                <a:latin typeface="Calibri" panose="020F0502020204030204" pitchFamily="34" charset="0"/>
              </a:rPr>
              <a:t>"al"</a:t>
            </a:r>
            <a:r>
              <a:rPr lang="en-US" dirty="0">
                <a:latin typeface="Calibri" panose="020F0502020204030204" pitchFamily="34" charset="0"/>
              </a:rPr>
              <a:t> came to be added to it from the fact that the ancient rajahs of this land raised mounds of earth 10 feet high and 20 in breadth in lowlands at the foot of the hills which were called "al". From this suffix added to the Bung, the name Bengal arose and gained currency".</a:t>
            </a:r>
          </a:p>
        </p:txBody>
      </p:sp>
    </p:spTree>
    <p:extLst>
      <p:ext uri="{BB962C8B-B14F-4D97-AF65-F5344CB8AC3E}">
        <p14:creationId xmlns:p14="http://schemas.microsoft.com/office/powerpoint/2010/main" val="394584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4/4e/Copper_plate_inscription_of_Mahendra_Pala_%282%29-_State_Archaeological_Museum_in_West_Bengal-_1%2C_Satyen_Roy_Rd%2C_Auddy_Bagan_Basti%2C_Behala%2C_Kolkata%2C_West_Bengal_700034-_First_Floor-_Nandadirghi_Vihara%2C_Jagjivanpur_Galle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515662" y="457198"/>
            <a:ext cx="6858000" cy="594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71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A1ABF-F063-7767-9D7E-3EE28AB2E474}"/>
              </a:ext>
            </a:extLst>
          </p:cNvPr>
          <p:cNvSpPr>
            <a:spLocks noGrp="1"/>
          </p:cNvSpPr>
          <p:nvPr>
            <p:ph idx="1"/>
          </p:nvPr>
        </p:nvSpPr>
        <p:spPr>
          <a:xfrm>
            <a:off x="1371600" y="1126524"/>
            <a:ext cx="10317892" cy="4800600"/>
          </a:xfrm>
        </p:spPr>
        <p:txBody>
          <a:bodyPr>
            <a:normAutofit/>
          </a:bodyPr>
          <a:lstStyle/>
          <a:p>
            <a:pPr algn="just"/>
            <a:r>
              <a:rPr lang="en-US" sz="2400" dirty="0">
                <a:latin typeface="Calibri" panose="020F0502020204030204" pitchFamily="34" charset="0"/>
              </a:rPr>
              <a:t>Lama </a:t>
            </a:r>
            <a:r>
              <a:rPr lang="en-US" sz="2400" dirty="0" err="1">
                <a:latin typeface="Calibri" panose="020F0502020204030204" pitchFamily="34" charset="0"/>
              </a:rPr>
              <a:t>Taranatha</a:t>
            </a:r>
            <a:r>
              <a:rPr lang="en-US" sz="2400" dirty="0">
                <a:latin typeface="Calibri" panose="020F0502020204030204" pitchFamily="34" charset="0"/>
              </a:rPr>
              <a:t>, the 17th century Tibetan historian of Buddhism in India, also mentions that all of Bengal was pervaded by an unprecedented anarchy in the century before the rise of the </a:t>
            </a:r>
            <a:r>
              <a:rPr lang="en-US" sz="2400" dirty="0" err="1">
                <a:latin typeface="Calibri" panose="020F0502020204030204" pitchFamily="34" charset="0"/>
              </a:rPr>
              <a:t>Palas</a:t>
            </a:r>
            <a:r>
              <a:rPr lang="en-US" sz="2400" dirty="0">
                <a:latin typeface="Calibri" panose="020F0502020204030204" pitchFamily="34" charset="0"/>
              </a:rPr>
              <a:t>. Government was fragmented, with no king having real control </a:t>
            </a:r>
            <a:r>
              <a:rPr lang="en-US" sz="2400" b="1" u="sng" dirty="0">
                <a:latin typeface="Calibri" panose="020F0502020204030204" pitchFamily="34" charset="0"/>
              </a:rPr>
              <a:t>over </a:t>
            </a:r>
            <a:r>
              <a:rPr lang="en-US" sz="2400" b="1" u="sng" dirty="0" err="1">
                <a:latin typeface="Calibri" panose="020F0502020204030204" pitchFamily="34" charset="0"/>
              </a:rPr>
              <a:t>gauda</a:t>
            </a:r>
            <a:r>
              <a:rPr lang="en-US" sz="2400" b="1" u="sng" dirty="0">
                <a:latin typeface="Calibri" panose="020F0502020204030204" pitchFamily="34" charset="0"/>
              </a:rPr>
              <a:t>, </a:t>
            </a:r>
            <a:r>
              <a:rPr lang="en-US" sz="2400" b="1" u="sng" dirty="0" err="1">
                <a:latin typeface="Calibri" panose="020F0502020204030204" pitchFamily="34" charset="0"/>
              </a:rPr>
              <a:t>vanga</a:t>
            </a:r>
            <a:r>
              <a:rPr lang="en-US" sz="2400" b="1" u="sng" dirty="0">
                <a:latin typeface="Calibri" panose="020F0502020204030204" pitchFamily="34" charset="0"/>
              </a:rPr>
              <a:t> or </a:t>
            </a:r>
            <a:r>
              <a:rPr lang="en-US" sz="2400" b="1" u="sng" dirty="0" err="1">
                <a:latin typeface="Calibri" panose="020F0502020204030204" pitchFamily="34" charset="0"/>
              </a:rPr>
              <a:t>samatata</a:t>
            </a:r>
            <a:r>
              <a:rPr lang="en-US" sz="2400" dirty="0">
                <a:latin typeface="Calibri" panose="020F0502020204030204" pitchFamily="34" charset="0"/>
              </a:rPr>
              <a:t>. </a:t>
            </a:r>
            <a:r>
              <a:rPr lang="en-US" sz="2400" dirty="0" err="1">
                <a:latin typeface="Calibri" panose="020F0502020204030204" pitchFamily="34" charset="0"/>
              </a:rPr>
              <a:t>Ksatriyas</a:t>
            </a:r>
            <a:r>
              <a:rPr lang="en-US" sz="2400" dirty="0">
                <a:latin typeface="Calibri" panose="020F0502020204030204" pitchFamily="34" charset="0"/>
              </a:rPr>
              <a:t>, </a:t>
            </a:r>
            <a:r>
              <a:rPr lang="en-US" sz="2400" dirty="0" err="1">
                <a:latin typeface="Calibri" panose="020F0502020204030204" pitchFamily="34" charset="0"/>
              </a:rPr>
              <a:t>Brahmanas</a:t>
            </a:r>
            <a:r>
              <a:rPr lang="en-US" sz="2400" dirty="0">
                <a:latin typeface="Calibri" panose="020F0502020204030204" pitchFamily="34" charset="0"/>
              </a:rPr>
              <a:t>, merchants and townsmen all were kings in their own homes. </a:t>
            </a:r>
            <a:endParaRPr lang="en-GB" sz="2400" dirty="0">
              <a:latin typeface="Calibri" panose="020F0502020204030204" pitchFamily="34" charset="0"/>
            </a:endParaRPr>
          </a:p>
          <a:p>
            <a:pPr algn="just"/>
            <a:r>
              <a:rPr lang="en-US" sz="2400" dirty="0">
                <a:latin typeface="Calibri" panose="020F0502020204030204" pitchFamily="34" charset="0"/>
              </a:rPr>
              <a:t>The sufferings and strife of the common people were intolerable. The writer of the </a:t>
            </a:r>
            <a:r>
              <a:rPr lang="en-US" sz="2400" dirty="0" err="1">
                <a:latin typeface="Calibri" panose="020F0502020204030204" pitchFamily="34" charset="0"/>
              </a:rPr>
              <a:t>Manjusrimulakalpa</a:t>
            </a:r>
            <a:r>
              <a:rPr lang="en-US" sz="2400" dirty="0">
                <a:latin typeface="Calibri" panose="020F0502020204030204" pitchFamily="34" charset="0"/>
              </a:rPr>
              <a:t> declared that after </a:t>
            </a:r>
            <a:r>
              <a:rPr lang="en-US" sz="2400" dirty="0" err="1">
                <a:latin typeface="Calibri" panose="020F0502020204030204" pitchFamily="34" charset="0"/>
              </a:rPr>
              <a:t>Shashanka</a:t>
            </a:r>
            <a:r>
              <a:rPr lang="en-US" sz="2400" dirty="0">
                <a:latin typeface="Calibri" panose="020F0502020204030204" pitchFamily="34" charset="0"/>
              </a:rPr>
              <a:t> the state of </a:t>
            </a:r>
            <a:r>
              <a:rPr lang="en-US" sz="2400" dirty="0" err="1">
                <a:latin typeface="Calibri" panose="020F0502020204030204" pitchFamily="34" charset="0"/>
              </a:rPr>
              <a:t>Gauda</a:t>
            </a:r>
            <a:r>
              <a:rPr lang="en-US" sz="2400" dirty="0">
                <a:latin typeface="Calibri" panose="020F0502020204030204" pitchFamily="34" charset="0"/>
              </a:rPr>
              <a:t> was </a:t>
            </a:r>
            <a:r>
              <a:rPr lang="en-US" sz="2400" dirty="0" err="1">
                <a:latin typeface="Calibri" panose="020F0502020204030204" pitchFamily="34" charset="0"/>
              </a:rPr>
              <a:t>paralysed</a:t>
            </a:r>
            <a:r>
              <a:rPr lang="en-US" sz="2400" dirty="0">
                <a:latin typeface="Calibri" panose="020F0502020204030204" pitchFamily="34" charset="0"/>
              </a:rPr>
              <a:t>, and whoever was king thereafter would not be able to rule for even a year. According to the same source there was a disastrous famine in the period in the eastern region of India.</a:t>
            </a:r>
          </a:p>
        </p:txBody>
      </p:sp>
    </p:spTree>
    <p:extLst>
      <p:ext uri="{BB962C8B-B14F-4D97-AF65-F5344CB8AC3E}">
        <p14:creationId xmlns:p14="http://schemas.microsoft.com/office/powerpoint/2010/main" val="237787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BD64E-65B8-B26E-A25C-EB366B809D02}"/>
              </a:ext>
            </a:extLst>
          </p:cNvPr>
          <p:cNvSpPr>
            <a:spLocks noGrp="1"/>
          </p:cNvSpPr>
          <p:nvPr>
            <p:ph idx="1"/>
          </p:nvPr>
        </p:nvSpPr>
        <p:spPr>
          <a:xfrm>
            <a:off x="1396313" y="1129554"/>
            <a:ext cx="10046044" cy="4518212"/>
          </a:xfrm>
        </p:spPr>
        <p:txBody>
          <a:bodyPr>
            <a:normAutofit fontScale="70000" lnSpcReduction="20000"/>
          </a:bodyPr>
          <a:lstStyle/>
          <a:p>
            <a:pPr algn="just"/>
            <a:r>
              <a:rPr lang="en-US" dirty="0">
                <a:latin typeface="Calibri" panose="020F0502020204030204" pitchFamily="34" charset="0"/>
              </a:rPr>
              <a:t>From the above it appears clear that in the century following the reign of </a:t>
            </a:r>
            <a:r>
              <a:rPr lang="en-US" dirty="0" err="1">
                <a:latin typeface="Calibri" panose="020F0502020204030204" pitchFamily="34" charset="0"/>
              </a:rPr>
              <a:t>Shashanka</a:t>
            </a:r>
            <a:r>
              <a:rPr lang="en-US" dirty="0">
                <a:latin typeface="Calibri" panose="020F0502020204030204" pitchFamily="34" charset="0"/>
              </a:rPr>
              <a:t> </a:t>
            </a:r>
            <a:r>
              <a:rPr lang="en-US" b="1" u="sng" dirty="0">
                <a:latin typeface="Calibri" panose="020F0502020204030204" pitchFamily="34" charset="0"/>
              </a:rPr>
              <a:t>Bengal saw very little of stable government</a:t>
            </a:r>
            <a:r>
              <a:rPr lang="en-US" dirty="0">
                <a:latin typeface="Calibri" panose="020F0502020204030204" pitchFamily="34" charset="0"/>
              </a:rPr>
              <a:t>. The country was torn into many small kingdoms and internecine warfare among them caused the instability. In the absence of a strong force capable of enforcing law and order, a situation prevailed that has been termed as </a:t>
            </a:r>
            <a:r>
              <a:rPr lang="en-US" dirty="0" err="1">
                <a:latin typeface="Calibri" panose="020F0502020204030204" pitchFamily="34" charset="0"/>
              </a:rPr>
              <a:t>matsyanyayam</a:t>
            </a:r>
            <a:r>
              <a:rPr lang="en-US" dirty="0">
                <a:latin typeface="Calibri" panose="020F0502020204030204" pitchFamily="34" charset="0"/>
              </a:rPr>
              <a:t>. </a:t>
            </a:r>
            <a:r>
              <a:rPr lang="en-US" b="1" dirty="0">
                <a:latin typeface="Calibri" panose="020F0502020204030204" pitchFamily="34" charset="0"/>
              </a:rPr>
              <a:t>Physical strength was the only strength, and throughout the land ran the frenzy of unbridled, unruly might.</a:t>
            </a:r>
            <a:endParaRPr lang="en-GB" b="1" dirty="0">
              <a:latin typeface="Calibri" panose="020F0502020204030204" pitchFamily="34" charset="0"/>
            </a:endParaRPr>
          </a:p>
          <a:p>
            <a:pPr algn="just"/>
            <a:r>
              <a:rPr lang="en-US" dirty="0">
                <a:latin typeface="Calibri" panose="020F0502020204030204" pitchFamily="34" charset="0"/>
              </a:rPr>
              <a:t>In order to put an end to this state of affair, Gopala emerged as the king of Bengal and founded the rule of the </a:t>
            </a:r>
            <a:r>
              <a:rPr lang="en-US" dirty="0" err="1">
                <a:latin typeface="Calibri" panose="020F0502020204030204" pitchFamily="34" charset="0"/>
              </a:rPr>
              <a:t>pala</a:t>
            </a:r>
            <a:r>
              <a:rPr lang="en-US" dirty="0">
                <a:latin typeface="Calibri" panose="020F0502020204030204" pitchFamily="34" charset="0"/>
              </a:rPr>
              <a:t> dynasty. We have no direct evidence from which to discern the social ramifications of this anarchy. But indirect deductions from the available evidence makes it clear that in the absence of peace and order there was a decline in trade and commerce. </a:t>
            </a:r>
            <a:endParaRPr lang="en-GB" dirty="0">
              <a:latin typeface="Calibri" panose="020F0502020204030204" pitchFamily="34" charset="0"/>
            </a:endParaRPr>
          </a:p>
          <a:p>
            <a:pPr algn="just"/>
            <a:r>
              <a:rPr lang="en-US" dirty="0">
                <a:latin typeface="Calibri" panose="020F0502020204030204" pitchFamily="34" charset="0"/>
              </a:rPr>
              <a:t>In the absence of a strong king, the feudal vassals, each one independent and autonomous, must have been instrumental in creating anarchy. And the sagacity of a few of them must have brought an end to the state of lawlessness; some of them coming together brought Gopala to power.</a:t>
            </a:r>
          </a:p>
        </p:txBody>
      </p:sp>
    </p:spTree>
    <p:extLst>
      <p:ext uri="{BB962C8B-B14F-4D97-AF65-F5344CB8AC3E}">
        <p14:creationId xmlns:p14="http://schemas.microsoft.com/office/powerpoint/2010/main" val="299268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algn="just">
              <a:lnSpc>
                <a:spcPct val="170000"/>
              </a:lnSpc>
            </a:pPr>
            <a:r>
              <a:rPr lang="as-IN" dirty="0"/>
              <a:t>দেশে বহুদিন যাবৎ অরাজকতার ফলে দুঃখকষ্টের সীমা ছিল না। নেতৃস্থানীয় ব্যক্তিরা মিলিত হয়ে সুশৃঙ্খল শাসন প্রতিষ্ঠার জন্য একজন রাজা নির্বাচন করেন।রাত্রে রাজাকে এক কুৎসিত নাগরাক্ষসী হত্যা করে। এভাবে প্রত্যেক রাতেই নতুন নতুন নির্বাচিত রাজাগণ নিহত হতে থাকেন। এভাবে কিছু বছর অতিবাহিত হয়। অবশেষে একদিন সকালে এক বাড়িতে সবাই বিষণ্ণ বসে ছিল। কারণ ঐ বাড়িরই এক ছেলে সকালে রাজা নির্বাচিত হয়েছে। আজ রাতে নাগরাক্ষসী তাকে হত্যা করবে ভেবে সবাই বিষণ্ণ ছিল। কিন্তু সেখানে এক আগন্তুক আসে। সে ঐ ছেলের পরিবর্তে রাজা হতে সম্মত হয়। সেই রাতে লাঠির আঘাতে নাগরাক্ষসীকে সে হত্যা করে। সকালবেলা আগন্তুককে জীবিত দেখে সবাই অবাক হয়ে যায়। তারপর সাতবার এভাবে তিনি রাজা নির্বাচিত হন। তাঁকে স্থায়ী রাজা রূপে অভিষিক্ত করা হয় এবং নাম দেওয়া হয় গোপাল।</a:t>
            </a:r>
            <a:endParaRPr lang="en-US" dirty="0"/>
          </a:p>
        </p:txBody>
      </p:sp>
    </p:spTree>
    <p:extLst>
      <p:ext uri="{BB962C8B-B14F-4D97-AF65-F5344CB8AC3E}">
        <p14:creationId xmlns:p14="http://schemas.microsoft.com/office/powerpoint/2010/main" val="328330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3873" y="893069"/>
            <a:ext cx="5738998" cy="1559859"/>
          </a:xfrm>
        </p:spPr>
        <p:txBody>
          <a:bodyPr>
            <a:normAutofit fontScale="90000"/>
          </a:bodyPr>
          <a:lstStyle/>
          <a:p>
            <a:pPr lvl="0" algn="ctr"/>
            <a:r>
              <a:rPr lang="en-US" dirty="0"/>
              <a:t>The Pala Dynasty</a:t>
            </a:r>
            <a:br>
              <a:rPr lang="en-US" dirty="0"/>
            </a:br>
            <a:r>
              <a:rPr lang="en-US" dirty="0"/>
              <a:t>750 AD-1174 AD</a:t>
            </a:r>
            <a:br>
              <a:rPr lang="en-US" dirty="0"/>
            </a:br>
            <a:endParaRPr lang="en-US" dirty="0"/>
          </a:p>
        </p:txBody>
      </p:sp>
      <p:sp>
        <p:nvSpPr>
          <p:cNvPr id="3" name="Content Placeholder 2"/>
          <p:cNvSpPr>
            <a:spLocks noGrp="1"/>
          </p:cNvSpPr>
          <p:nvPr>
            <p:ph idx="1"/>
          </p:nvPr>
        </p:nvSpPr>
        <p:spPr>
          <a:xfrm>
            <a:off x="1418897" y="2483224"/>
            <a:ext cx="10161915" cy="3836894"/>
          </a:xfrm>
        </p:spPr>
        <p:txBody>
          <a:bodyPr>
            <a:normAutofit fontScale="85000" lnSpcReduction="20000"/>
          </a:bodyPr>
          <a:lstStyle/>
          <a:p>
            <a:pPr algn="just"/>
            <a:r>
              <a:rPr lang="en-US" dirty="0">
                <a:latin typeface="Calibri" panose="020F0502020204030204" pitchFamily="34" charset="0"/>
              </a:rPr>
              <a:t>Gopala I (750–770) was its first ruler. He came to power in 750 through an election by local leaders in </a:t>
            </a:r>
            <a:r>
              <a:rPr lang="en-US" dirty="0" err="1">
                <a:latin typeface="Calibri" panose="020F0502020204030204" pitchFamily="34" charset="0"/>
              </a:rPr>
              <a:t>Gauḍa</a:t>
            </a:r>
            <a:r>
              <a:rPr lang="en-US" dirty="0">
                <a:latin typeface="Calibri" panose="020F0502020204030204" pitchFamily="34" charset="0"/>
              </a:rPr>
              <a:t>. </a:t>
            </a:r>
            <a:r>
              <a:rPr lang="en-US" dirty="0" err="1">
                <a:latin typeface="Calibri" panose="020F0502020204030204" pitchFamily="34" charset="0"/>
              </a:rPr>
              <a:t>Gopala</a:t>
            </a:r>
            <a:r>
              <a:rPr lang="en-US" dirty="0">
                <a:latin typeface="Calibri" panose="020F0502020204030204" pitchFamily="34" charset="0"/>
              </a:rPr>
              <a:t> ruled from about 750–770 and consolidated his position by extending his control over all of Bengal.</a:t>
            </a:r>
          </a:p>
          <a:p>
            <a:pPr algn="just"/>
            <a:r>
              <a:rPr lang="en-US" dirty="0">
                <a:latin typeface="Calibri" panose="020F0502020204030204" pitchFamily="34" charset="0"/>
              </a:rPr>
              <a:t>The Pala dynasty lasted for four centuries and ushered in a period of stability and prosperity in Bengal. They created many temples and works of art as well as supported the important ancient higher-learning institutions of </a:t>
            </a:r>
            <a:r>
              <a:rPr lang="en-US" dirty="0" err="1">
                <a:latin typeface="Calibri" panose="020F0502020204030204" pitchFamily="34" charset="0"/>
              </a:rPr>
              <a:t>Nalanda</a:t>
            </a:r>
            <a:r>
              <a:rPr lang="en-US" dirty="0">
                <a:latin typeface="Calibri" panose="020F0502020204030204" pitchFamily="34" charset="0"/>
              </a:rPr>
              <a:t> and </a:t>
            </a:r>
            <a:r>
              <a:rPr lang="en-US" dirty="0" err="1">
                <a:latin typeface="Calibri" panose="020F0502020204030204" pitchFamily="34" charset="0"/>
              </a:rPr>
              <a:t>Vikramashila</a:t>
            </a:r>
            <a:r>
              <a:rPr lang="en-US" dirty="0">
                <a:latin typeface="Calibri" panose="020F0502020204030204" pitchFamily="34" charset="0"/>
              </a:rPr>
              <a:t>. The </a:t>
            </a:r>
            <a:r>
              <a:rPr lang="en-US" dirty="0" err="1">
                <a:latin typeface="Calibri" panose="020F0502020204030204" pitchFamily="34" charset="0"/>
              </a:rPr>
              <a:t>Somapura</a:t>
            </a:r>
            <a:r>
              <a:rPr lang="en-US" dirty="0">
                <a:latin typeface="Calibri" panose="020F0502020204030204" pitchFamily="34" charset="0"/>
              </a:rPr>
              <a:t> </a:t>
            </a:r>
            <a:r>
              <a:rPr lang="en-US" dirty="0" err="1">
                <a:latin typeface="Calibri" panose="020F0502020204030204" pitchFamily="34" charset="0"/>
              </a:rPr>
              <a:t>Mahavihara</a:t>
            </a:r>
            <a:r>
              <a:rPr lang="en-US" dirty="0">
                <a:latin typeface="Calibri" panose="020F0502020204030204" pitchFamily="34" charset="0"/>
              </a:rPr>
              <a:t> built by Emperor </a:t>
            </a:r>
            <a:r>
              <a:rPr lang="en-US" dirty="0" err="1">
                <a:latin typeface="Calibri" panose="020F0502020204030204" pitchFamily="34" charset="0"/>
              </a:rPr>
              <a:t>Dharmapala</a:t>
            </a:r>
            <a:r>
              <a:rPr lang="en-US" dirty="0">
                <a:latin typeface="Calibri" panose="020F0502020204030204" pitchFamily="34" charset="0"/>
              </a:rPr>
              <a:t> is the greatest Buddhist monastery in the Indian subcontinent.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C2E1A-6B4F-15CF-63D8-4F3AAA9B906E}"/>
              </a:ext>
            </a:extLst>
          </p:cNvPr>
          <p:cNvSpPr>
            <a:spLocks noGrp="1"/>
          </p:cNvSpPr>
          <p:nvPr>
            <p:ph idx="1"/>
          </p:nvPr>
        </p:nvSpPr>
        <p:spPr>
          <a:xfrm>
            <a:off x="1495167" y="1257300"/>
            <a:ext cx="10283661" cy="4343400"/>
          </a:xfrm>
        </p:spPr>
        <p:txBody>
          <a:bodyPr>
            <a:normAutofit fontScale="85000" lnSpcReduction="20000"/>
          </a:bodyPr>
          <a:lstStyle/>
          <a:p>
            <a:pPr algn="just"/>
            <a:r>
              <a:rPr lang="en-US" dirty="0">
                <a:latin typeface="Calibri" panose="020F0502020204030204" pitchFamily="34" charset="0"/>
              </a:rPr>
              <a:t>The empire reached its peak under Emperor </a:t>
            </a:r>
            <a:r>
              <a:rPr lang="en-US" dirty="0" err="1">
                <a:latin typeface="Calibri" panose="020F0502020204030204" pitchFamily="34" charset="0"/>
              </a:rPr>
              <a:t>Dharmapala</a:t>
            </a:r>
            <a:r>
              <a:rPr lang="en-US" dirty="0">
                <a:latin typeface="Calibri" panose="020F0502020204030204" pitchFamily="34" charset="0"/>
              </a:rPr>
              <a:t> (770–810) and </a:t>
            </a:r>
            <a:r>
              <a:rPr lang="en-US" dirty="0" err="1">
                <a:latin typeface="Calibri" panose="020F0502020204030204" pitchFamily="34" charset="0"/>
              </a:rPr>
              <a:t>Devapala</a:t>
            </a:r>
            <a:r>
              <a:rPr lang="en-US" dirty="0">
                <a:latin typeface="Calibri" panose="020F0502020204030204" pitchFamily="34" charset="0"/>
              </a:rPr>
              <a:t> (810–850). </a:t>
            </a:r>
            <a:r>
              <a:rPr lang="en-US" dirty="0" err="1">
                <a:latin typeface="Calibri" panose="020F0502020204030204" pitchFamily="34" charset="0"/>
              </a:rPr>
              <a:t>Dharmapala</a:t>
            </a:r>
            <a:r>
              <a:rPr lang="en-US" dirty="0">
                <a:latin typeface="Calibri" panose="020F0502020204030204" pitchFamily="34" charset="0"/>
              </a:rPr>
              <a:t> extended the empire into the northern parts of the Indian subcontinent. </a:t>
            </a:r>
          </a:p>
          <a:p>
            <a:pPr algn="just"/>
            <a:r>
              <a:rPr lang="en-US" dirty="0">
                <a:latin typeface="Calibri" panose="020F0502020204030204" pitchFamily="34" charset="0"/>
              </a:rPr>
              <a:t>The death of </a:t>
            </a:r>
            <a:r>
              <a:rPr lang="en-US" dirty="0" err="1">
                <a:latin typeface="Calibri" panose="020F0502020204030204" pitchFamily="34" charset="0"/>
              </a:rPr>
              <a:t>Devapala</a:t>
            </a:r>
            <a:r>
              <a:rPr lang="en-US" dirty="0">
                <a:latin typeface="Calibri" panose="020F0502020204030204" pitchFamily="34" charset="0"/>
              </a:rPr>
              <a:t> in 850 ended the period of supremacy of the Pala dynasty and several independent dynasties and kingdoms emerged during this time. However, </a:t>
            </a:r>
            <a:r>
              <a:rPr lang="en-US" dirty="0" err="1">
                <a:latin typeface="Calibri" panose="020F0502020204030204" pitchFamily="34" charset="0"/>
              </a:rPr>
              <a:t>Mahipala</a:t>
            </a:r>
            <a:r>
              <a:rPr lang="en-US" dirty="0">
                <a:latin typeface="Calibri" panose="020F0502020204030204" pitchFamily="34" charset="0"/>
              </a:rPr>
              <a:t>  the reign of the </a:t>
            </a:r>
            <a:r>
              <a:rPr lang="en-US" dirty="0" err="1">
                <a:latin typeface="Calibri" panose="020F0502020204030204" pitchFamily="34" charset="0"/>
              </a:rPr>
              <a:t>Palas</a:t>
            </a:r>
            <a:r>
              <a:rPr lang="en-US" dirty="0">
                <a:latin typeface="Calibri" panose="020F0502020204030204" pitchFamily="34" charset="0"/>
              </a:rPr>
              <a:t>. He recovered control over all of Bengal and expanded the empire. </a:t>
            </a:r>
          </a:p>
          <a:p>
            <a:pPr algn="just"/>
            <a:r>
              <a:rPr lang="en-US" dirty="0">
                <a:latin typeface="Calibri" panose="020F0502020204030204" pitchFamily="34" charset="0"/>
              </a:rPr>
              <a:t>After </a:t>
            </a:r>
            <a:r>
              <a:rPr lang="en-US" dirty="0" err="1">
                <a:latin typeface="Calibri" panose="020F0502020204030204" pitchFamily="34" charset="0"/>
              </a:rPr>
              <a:t>Mahipala</a:t>
            </a:r>
            <a:r>
              <a:rPr lang="en-US" dirty="0">
                <a:latin typeface="Calibri" panose="020F0502020204030204" pitchFamily="34" charset="0"/>
              </a:rPr>
              <a:t> I the Pala dynasty again saw its decline until </a:t>
            </a:r>
            <a:r>
              <a:rPr lang="en-US" dirty="0" err="1">
                <a:latin typeface="Calibri" panose="020F0502020204030204" pitchFamily="34" charset="0"/>
              </a:rPr>
              <a:t>Ramapala</a:t>
            </a:r>
            <a:r>
              <a:rPr lang="en-US" dirty="0">
                <a:latin typeface="Calibri" panose="020F0502020204030204" pitchFamily="34" charset="0"/>
              </a:rPr>
              <a:t> (1077–1130), the last great ruler of the dynasty, managed to retrieve the position of the dynasty to some extent. He crushed the </a:t>
            </a:r>
            <a:r>
              <a:rPr lang="en-US" dirty="0" err="1">
                <a:latin typeface="Calibri" panose="020F0502020204030204" pitchFamily="34" charset="0"/>
              </a:rPr>
              <a:t>Varendra</a:t>
            </a:r>
            <a:r>
              <a:rPr lang="en-US" dirty="0">
                <a:latin typeface="Calibri" panose="020F0502020204030204" pitchFamily="34" charset="0"/>
              </a:rPr>
              <a:t> Rebellion and tried to extend his empire farther to </a:t>
            </a:r>
            <a:r>
              <a:rPr lang="en-US" dirty="0" err="1">
                <a:latin typeface="Calibri" panose="020F0502020204030204" pitchFamily="34" charset="0"/>
              </a:rPr>
              <a:t>Kamarupa</a:t>
            </a:r>
            <a:r>
              <a:rPr lang="en-US" dirty="0">
                <a:latin typeface="Calibri" panose="020F0502020204030204" pitchFamily="34" charset="0"/>
              </a:rPr>
              <a:t>, Odisha and northern India. </a:t>
            </a:r>
          </a:p>
        </p:txBody>
      </p:sp>
    </p:spTree>
    <p:extLst>
      <p:ext uri="{BB962C8B-B14F-4D97-AF65-F5344CB8AC3E}">
        <p14:creationId xmlns:p14="http://schemas.microsoft.com/office/powerpoint/2010/main" val="18934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78888118_5.jpg"/>
          <p:cNvPicPr>
            <a:picLocks noChangeAspect="1"/>
          </p:cNvPicPr>
          <p:nvPr/>
        </p:nvPicPr>
        <p:blipFill>
          <a:blip r:embed="rId2"/>
          <a:stretch>
            <a:fillRect/>
          </a:stretch>
        </p:blipFill>
        <p:spPr>
          <a:xfrm>
            <a:off x="2133601" y="1143000"/>
            <a:ext cx="8837611" cy="4648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7614" y="1524000"/>
            <a:ext cx="9753600" cy="5029200"/>
          </a:xfrm>
        </p:spPr>
        <p:txBody>
          <a:bodyPr>
            <a:normAutofit fontScale="77500" lnSpcReduction="20000"/>
          </a:bodyPr>
          <a:lstStyle/>
          <a:p>
            <a:pPr algn="just"/>
            <a:r>
              <a:rPr lang="en-US" dirty="0">
                <a:latin typeface="Calibri" panose="020F0502020204030204" pitchFamily="34" charset="0"/>
              </a:rPr>
              <a:t>The Pala period is regarded as one of Bengal's golden ages. It was the largest Bengali empire that was known to ancient and classical India. The </a:t>
            </a:r>
            <a:r>
              <a:rPr lang="en-US" dirty="0" err="1">
                <a:latin typeface="Calibri" panose="020F0502020204030204" pitchFamily="34" charset="0"/>
              </a:rPr>
              <a:t>Palas</a:t>
            </a:r>
            <a:r>
              <a:rPr lang="en-US" dirty="0">
                <a:latin typeface="Calibri" panose="020F0502020204030204" pitchFamily="34" charset="0"/>
              </a:rPr>
              <a:t> were responsible for the introduction of Mahayana Buddhism in Tibet, Bhutan and Burma. </a:t>
            </a:r>
          </a:p>
          <a:p>
            <a:pPr algn="just"/>
            <a:r>
              <a:rPr lang="en-US" dirty="0">
                <a:latin typeface="Calibri" panose="020F0502020204030204" pitchFamily="34" charset="0"/>
              </a:rPr>
              <a:t>It was during the Pala period Bengal became the main center of Buddhist as well as secular learning. </a:t>
            </a:r>
            <a:r>
              <a:rPr lang="en-US" dirty="0" err="1">
                <a:latin typeface="Calibri" panose="020F0502020204030204" pitchFamily="34" charset="0"/>
              </a:rPr>
              <a:t>Nalanda</a:t>
            </a:r>
            <a:r>
              <a:rPr lang="en-US" dirty="0">
                <a:latin typeface="Calibri" panose="020F0502020204030204" pitchFamily="34" charset="0"/>
              </a:rPr>
              <a:t>, </a:t>
            </a:r>
            <a:r>
              <a:rPr lang="en-US" dirty="0" err="1">
                <a:latin typeface="Calibri" panose="020F0502020204030204" pitchFamily="34" charset="0"/>
              </a:rPr>
              <a:t>Vikramashila</a:t>
            </a:r>
            <a:r>
              <a:rPr lang="en-US" dirty="0">
                <a:latin typeface="Calibri" panose="020F0502020204030204" pitchFamily="34" charset="0"/>
              </a:rPr>
              <a:t> and </a:t>
            </a:r>
            <a:r>
              <a:rPr lang="en-US" dirty="0" err="1">
                <a:latin typeface="Calibri" panose="020F0502020204030204" pitchFamily="34" charset="0"/>
              </a:rPr>
              <a:t>Somapura</a:t>
            </a:r>
            <a:r>
              <a:rPr lang="en-US" dirty="0">
                <a:latin typeface="Calibri" panose="020F0502020204030204" pitchFamily="34" charset="0"/>
              </a:rPr>
              <a:t> </a:t>
            </a:r>
            <a:r>
              <a:rPr lang="en-US" dirty="0" err="1">
                <a:latin typeface="Calibri" panose="020F0502020204030204" pitchFamily="34" charset="0"/>
              </a:rPr>
              <a:t>Mahavihara</a:t>
            </a:r>
            <a:r>
              <a:rPr lang="en-US" dirty="0">
                <a:latin typeface="Calibri" panose="020F0502020204030204" pitchFamily="34" charset="0"/>
              </a:rPr>
              <a:t> flourished and prospered under the patronage of the Pala rulers. </a:t>
            </a:r>
            <a:r>
              <a:rPr lang="en-US" dirty="0" err="1">
                <a:latin typeface="Calibri" panose="020F0502020204030204" pitchFamily="34" charset="0"/>
              </a:rPr>
              <a:t>Dharmapala</a:t>
            </a:r>
            <a:r>
              <a:rPr lang="en-US" dirty="0">
                <a:latin typeface="Calibri" panose="020F0502020204030204" pitchFamily="34" charset="0"/>
              </a:rPr>
              <a:t> and </a:t>
            </a:r>
            <a:r>
              <a:rPr lang="en-US" dirty="0" err="1">
                <a:latin typeface="Calibri" panose="020F0502020204030204" pitchFamily="34" charset="0"/>
              </a:rPr>
              <a:t>Devapala</a:t>
            </a:r>
            <a:r>
              <a:rPr lang="en-US" dirty="0">
                <a:latin typeface="Calibri" panose="020F0502020204030204" pitchFamily="34" charset="0"/>
              </a:rPr>
              <a:t> were two great patrons of Buddhism, secular education and culture.</a:t>
            </a:r>
          </a:p>
          <a:p>
            <a:pPr algn="just"/>
            <a:r>
              <a:rPr lang="en-US" dirty="0">
                <a:latin typeface="Calibri" panose="020F0502020204030204" pitchFamily="34" charset="0"/>
              </a:rPr>
              <a:t>The </a:t>
            </a:r>
            <a:r>
              <a:rPr lang="en-US" dirty="0" err="1">
                <a:latin typeface="Calibri" panose="020F0502020204030204" pitchFamily="34" charset="0"/>
              </a:rPr>
              <a:t>Palas</a:t>
            </a:r>
            <a:r>
              <a:rPr lang="en-US" dirty="0">
                <a:latin typeface="Calibri" panose="020F0502020204030204" pitchFamily="34" charset="0"/>
              </a:rPr>
              <a:t> also had extensive trade as well as influence in Southeast Asia. This can be seen in the sculptures and architectural style of the </a:t>
            </a:r>
            <a:r>
              <a:rPr lang="en-US" dirty="0" err="1">
                <a:latin typeface="Calibri" panose="020F0502020204030204" pitchFamily="34" charset="0"/>
              </a:rPr>
              <a:t>Sailendra</a:t>
            </a:r>
            <a:r>
              <a:rPr lang="en-US" dirty="0">
                <a:latin typeface="Calibri" panose="020F0502020204030204" pitchFamily="34" charset="0"/>
              </a:rPr>
              <a:t> (present-day Malay Peninsula, Java and Sumatra). </a:t>
            </a:r>
          </a:p>
          <a:p>
            <a:pPr algn="just"/>
            <a:r>
              <a:rPr lang="en-US" dirty="0">
                <a:latin typeface="Calibri" panose="020F0502020204030204" pitchFamily="34" charset="0"/>
              </a:rPr>
              <a:t>While the monarchs were Buddhists, land grants to Brahmin agriculturalists was common.</a:t>
            </a:r>
          </a:p>
          <a:p>
            <a:pPr algn="just"/>
            <a:endParaRPr lang="en-US" dirty="0">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C3FCEBA-798C-932A-FE07-D6AC6B78FFA3}"/>
              </a:ext>
            </a:extLst>
          </p:cNvPr>
          <p:cNvPicPr>
            <a:picLocks noChangeAspect="1"/>
          </p:cNvPicPr>
          <p:nvPr/>
        </p:nvPicPr>
        <p:blipFill>
          <a:blip r:embed="rId2"/>
          <a:stretch>
            <a:fillRect/>
          </a:stretch>
        </p:blipFill>
        <p:spPr>
          <a:xfrm>
            <a:off x="1344705" y="161365"/>
            <a:ext cx="10703859" cy="6544235"/>
          </a:xfrm>
          <a:prstGeom prst="rect">
            <a:avLst/>
          </a:prstGeom>
        </p:spPr>
      </p:pic>
    </p:spTree>
    <p:extLst>
      <p:ext uri="{BB962C8B-B14F-4D97-AF65-F5344CB8AC3E}">
        <p14:creationId xmlns:p14="http://schemas.microsoft.com/office/powerpoint/2010/main" val="47999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1024827-0924-D24D-97C2-80236FF9FCCE}"/>
              </a:ext>
            </a:extLst>
          </p:cNvPr>
          <p:cNvPicPr>
            <a:picLocks noChangeAspect="1"/>
          </p:cNvPicPr>
          <p:nvPr/>
        </p:nvPicPr>
        <p:blipFill>
          <a:blip r:embed="rId2"/>
          <a:stretch>
            <a:fillRect/>
          </a:stretch>
        </p:blipFill>
        <p:spPr>
          <a:xfrm>
            <a:off x="1639614" y="189186"/>
            <a:ext cx="10031506" cy="6311153"/>
          </a:xfrm>
          <a:prstGeom prst="rect">
            <a:avLst/>
          </a:prstGeom>
        </p:spPr>
      </p:pic>
    </p:spTree>
    <p:extLst>
      <p:ext uri="{BB962C8B-B14F-4D97-AF65-F5344CB8AC3E}">
        <p14:creationId xmlns:p14="http://schemas.microsoft.com/office/powerpoint/2010/main" val="114834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 historical and artistic illustration depicting the origin of the name 'Bengal' as described by Abu'l-Fazl in the Ain-i-Akbari, emphasizing a huge earth bank built along a river to protect against flooding. The scene shows ancient rajahs and their workers constructing a massive soil embankment on the riverbank, which is surrounded by lush greenery and lowlands at the foot of hills. The mounds, referred to as 'al,' are detailed, with tools and methods from the historical period. The river flows prominently in the background, with settlements and farmlands on the safe side of the embankment. The atmosphere is rich and historical, blending Mughal-era details with a focus on flood protection. The style should resemble historical miniature painting, with vibrant colors and intricate detai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429" y="160339"/>
            <a:ext cx="9301936" cy="6303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345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206968"/>
            <a:ext cx="9753600" cy="1325562"/>
          </a:xfrm>
        </p:spPr>
        <p:txBody>
          <a:bodyPr>
            <a:normAutofit fontScale="90000"/>
          </a:bodyPr>
          <a:lstStyle/>
          <a:p>
            <a:pPr lvl="0" algn="ctr"/>
            <a:r>
              <a:rPr lang="en-US" dirty="0"/>
              <a:t>The Chandra and Deva Dynasty</a:t>
            </a:r>
            <a:br>
              <a:rPr lang="en-US" dirty="0"/>
            </a:br>
            <a:r>
              <a:rPr lang="en-US" dirty="0"/>
              <a:t>750 AD-1050 AD</a:t>
            </a:r>
            <a:br>
              <a:rPr lang="en-US" dirty="0"/>
            </a:br>
            <a:endParaRPr lang="en-US" dirty="0"/>
          </a:p>
        </p:txBody>
      </p:sp>
      <p:sp>
        <p:nvSpPr>
          <p:cNvPr id="3" name="Content Placeholder 2"/>
          <p:cNvSpPr>
            <a:spLocks noGrp="1"/>
          </p:cNvSpPr>
          <p:nvPr>
            <p:ph idx="1"/>
          </p:nvPr>
        </p:nvSpPr>
        <p:spPr>
          <a:xfrm>
            <a:off x="1217612" y="2532530"/>
            <a:ext cx="9753600" cy="4011705"/>
          </a:xfrm>
        </p:spPr>
        <p:txBody>
          <a:bodyPr>
            <a:normAutofit fontScale="85000" lnSpcReduction="20000"/>
          </a:bodyPr>
          <a:lstStyle/>
          <a:p>
            <a:pPr algn="just"/>
            <a:r>
              <a:rPr lang="en-US" dirty="0">
                <a:latin typeface="Calibri" panose="020F0502020204030204" pitchFamily="34" charset="0"/>
              </a:rPr>
              <a:t>The Chandra dynasty ruled southeastern Bengal and </a:t>
            </a:r>
            <a:r>
              <a:rPr lang="en-US" dirty="0" err="1">
                <a:latin typeface="Calibri" panose="020F0502020204030204" pitchFamily="34" charset="0"/>
              </a:rPr>
              <a:t>Arakan</a:t>
            </a:r>
            <a:r>
              <a:rPr lang="en-US" dirty="0">
                <a:latin typeface="Calibri" panose="020F0502020204030204" pitchFamily="34" charset="0"/>
              </a:rPr>
              <a:t> between the 10th and 11th centuries CE. The dynasty was powerful enough to withstand the Pala Empire to the northwest. </a:t>
            </a:r>
          </a:p>
          <a:p>
            <a:pPr algn="just"/>
            <a:r>
              <a:rPr lang="en-US" dirty="0">
                <a:latin typeface="Calibri" panose="020F0502020204030204" pitchFamily="34" charset="0"/>
              </a:rPr>
              <a:t>The Chandra kingdom covered the </a:t>
            </a:r>
            <a:r>
              <a:rPr lang="en-US" dirty="0" err="1">
                <a:latin typeface="Calibri" panose="020F0502020204030204" pitchFamily="34" charset="0"/>
              </a:rPr>
              <a:t>Harikela</a:t>
            </a:r>
            <a:r>
              <a:rPr lang="en-US" dirty="0">
                <a:latin typeface="Calibri" panose="020F0502020204030204" pitchFamily="34" charset="0"/>
              </a:rPr>
              <a:t> region</a:t>
            </a:r>
            <a:r>
              <a:rPr lang="en-GB" dirty="0">
                <a:latin typeface="Calibri" panose="020F0502020204030204" pitchFamily="34" charset="0"/>
              </a:rPr>
              <a:t>. </a:t>
            </a:r>
            <a:r>
              <a:rPr lang="en-US" dirty="0">
                <a:latin typeface="Calibri" panose="020F0502020204030204" pitchFamily="34" charset="0"/>
              </a:rPr>
              <a:t>The dynasty's kingdom was a bridge between India and Southeast Asia. During this period, the port of Chittagong developed banking and shipping industries. </a:t>
            </a:r>
          </a:p>
          <a:p>
            <a:pPr algn="just"/>
            <a:r>
              <a:rPr lang="en-US" dirty="0">
                <a:latin typeface="Calibri" panose="020F0502020204030204" pitchFamily="34" charset="0"/>
              </a:rPr>
              <a:t>The last ruler of the Chandra Dynasty, </a:t>
            </a:r>
            <a:r>
              <a:rPr lang="en-US" dirty="0" err="1">
                <a:latin typeface="Calibri" panose="020F0502020204030204" pitchFamily="34" charset="0"/>
              </a:rPr>
              <a:t>Govindachandra</a:t>
            </a:r>
            <a:r>
              <a:rPr lang="en-US" dirty="0">
                <a:latin typeface="Calibri" panose="020F0502020204030204" pitchFamily="34" charset="0"/>
              </a:rPr>
              <a:t>, was defeated by the south Indian Emperor </a:t>
            </a:r>
            <a:r>
              <a:rPr lang="en-US" dirty="0" err="1">
                <a:latin typeface="Calibri" panose="020F0502020204030204" pitchFamily="34" charset="0"/>
              </a:rPr>
              <a:t>Rajendra</a:t>
            </a:r>
            <a:r>
              <a:rPr lang="en-US" dirty="0">
                <a:latin typeface="Calibri" panose="020F0502020204030204" pitchFamily="34" charset="0"/>
              </a:rPr>
              <a:t> </a:t>
            </a:r>
            <a:r>
              <a:rPr lang="en-US" dirty="0" err="1">
                <a:latin typeface="Calibri" panose="020F0502020204030204" pitchFamily="34" charset="0"/>
              </a:rPr>
              <a:t>Chola</a:t>
            </a:r>
            <a:r>
              <a:rPr lang="en-US" dirty="0">
                <a:latin typeface="Calibri" panose="020F0502020204030204" pitchFamily="34" charset="0"/>
              </a:rPr>
              <a:t> I of the maritime </a:t>
            </a:r>
            <a:r>
              <a:rPr lang="en-US" dirty="0" err="1">
                <a:latin typeface="Calibri" panose="020F0502020204030204" pitchFamily="34" charset="0"/>
              </a:rPr>
              <a:t>Chola</a:t>
            </a:r>
            <a:r>
              <a:rPr lang="en-US" dirty="0">
                <a:latin typeface="Calibri" panose="020F0502020204030204" pitchFamily="34" charset="0"/>
              </a:rPr>
              <a:t> dynasty in the 11th century.</a:t>
            </a:r>
            <a:endParaRPr lang="en-US" b="1" dirty="0">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E48BD5-111A-ABB0-54D5-E2AC0EE0F94F}"/>
              </a:ext>
            </a:extLst>
          </p:cNvPr>
          <p:cNvSpPr>
            <a:spLocks noGrp="1"/>
          </p:cNvSpPr>
          <p:nvPr>
            <p:ph idx="1"/>
          </p:nvPr>
        </p:nvSpPr>
        <p:spPr>
          <a:xfrm>
            <a:off x="1844565" y="1828800"/>
            <a:ext cx="9755763" cy="4343400"/>
          </a:xfrm>
        </p:spPr>
        <p:txBody>
          <a:bodyPr>
            <a:normAutofit fontScale="92500" lnSpcReduction="20000"/>
          </a:bodyPr>
          <a:lstStyle/>
          <a:p>
            <a:pPr algn="just"/>
            <a:r>
              <a:rPr lang="en-US" dirty="0">
                <a:latin typeface="Calibri" panose="020F0502020204030204" pitchFamily="34" charset="0"/>
              </a:rPr>
              <a:t>The Deva dynasty was a Hindu dynasty of medieval Bengal that ruled over eastern Bengal after the collapse </a:t>
            </a:r>
            <a:r>
              <a:rPr lang="en-US" dirty="0" err="1">
                <a:latin typeface="Calibri" panose="020F0502020204030204" pitchFamily="34" charset="0"/>
              </a:rPr>
              <a:t>Sena</a:t>
            </a:r>
            <a:r>
              <a:rPr lang="en-US" dirty="0">
                <a:latin typeface="Calibri" panose="020F0502020204030204" pitchFamily="34" charset="0"/>
              </a:rPr>
              <a:t> Empire. </a:t>
            </a:r>
          </a:p>
          <a:p>
            <a:pPr algn="just"/>
            <a:r>
              <a:rPr lang="en-US" dirty="0">
                <a:latin typeface="Calibri" panose="020F0502020204030204" pitchFamily="34" charset="0"/>
              </a:rPr>
              <a:t>The capital of this dynasty was </a:t>
            </a:r>
            <a:r>
              <a:rPr lang="en-US" dirty="0" err="1">
                <a:latin typeface="Calibri" panose="020F0502020204030204" pitchFamily="34" charset="0"/>
              </a:rPr>
              <a:t>Bikrampur</a:t>
            </a:r>
            <a:r>
              <a:rPr lang="en-US" dirty="0">
                <a:latin typeface="Calibri" panose="020F0502020204030204" pitchFamily="34" charset="0"/>
              </a:rPr>
              <a:t> in present-day </a:t>
            </a:r>
            <a:r>
              <a:rPr lang="en-US" dirty="0" err="1">
                <a:latin typeface="Calibri" panose="020F0502020204030204" pitchFamily="34" charset="0"/>
              </a:rPr>
              <a:t>Munshiganj</a:t>
            </a:r>
            <a:r>
              <a:rPr lang="en-US" dirty="0">
                <a:latin typeface="Calibri" panose="020F0502020204030204" pitchFamily="34" charset="0"/>
              </a:rPr>
              <a:t> District of Bangladesh. </a:t>
            </a:r>
          </a:p>
          <a:p>
            <a:pPr algn="just"/>
            <a:r>
              <a:rPr lang="en-US" dirty="0">
                <a:latin typeface="Calibri" panose="020F0502020204030204" pitchFamily="34" charset="0"/>
              </a:rPr>
              <a:t>The inscriptional evidences show that his kingdom was extended up to the present-day </a:t>
            </a:r>
            <a:r>
              <a:rPr lang="en-US" dirty="0" err="1">
                <a:latin typeface="Calibri" panose="020F0502020204030204" pitchFamily="34" charset="0"/>
              </a:rPr>
              <a:t>Comilla</a:t>
            </a:r>
            <a:r>
              <a:rPr lang="en-US" dirty="0">
                <a:latin typeface="Calibri" panose="020F0502020204030204" pitchFamily="34" charset="0"/>
              </a:rPr>
              <a:t>–</a:t>
            </a:r>
            <a:r>
              <a:rPr lang="en-US" dirty="0" err="1">
                <a:latin typeface="Calibri" panose="020F0502020204030204" pitchFamily="34" charset="0"/>
              </a:rPr>
              <a:t>Noakhali</a:t>
            </a:r>
            <a:r>
              <a:rPr lang="en-US" dirty="0">
                <a:latin typeface="Calibri" panose="020F0502020204030204" pitchFamily="34" charset="0"/>
              </a:rPr>
              <a:t>–Chittagong region. </a:t>
            </a:r>
          </a:p>
          <a:p>
            <a:pPr algn="just"/>
            <a:r>
              <a:rPr lang="en-US" dirty="0">
                <a:latin typeface="Calibri" panose="020F0502020204030204" pitchFamily="34" charset="0"/>
              </a:rPr>
              <a:t>The Deva dynasty endured after Muslim conquests but eventually died out.</a:t>
            </a:r>
          </a:p>
        </p:txBody>
      </p:sp>
    </p:spTree>
    <p:extLst>
      <p:ext uri="{BB962C8B-B14F-4D97-AF65-F5344CB8AC3E}">
        <p14:creationId xmlns:p14="http://schemas.microsoft.com/office/powerpoint/2010/main" val="16426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685800"/>
            <a:ext cx="9753600" cy="1325562"/>
          </a:xfrm>
        </p:spPr>
        <p:txBody>
          <a:bodyPr>
            <a:normAutofit fontScale="90000"/>
          </a:bodyPr>
          <a:lstStyle/>
          <a:p>
            <a:pPr lvl="0" algn="ctr"/>
            <a:r>
              <a:rPr lang="en-US" dirty="0"/>
              <a:t>The </a:t>
            </a:r>
            <a:r>
              <a:rPr lang="en-US" dirty="0" err="1"/>
              <a:t>Sena</a:t>
            </a:r>
            <a:r>
              <a:rPr lang="en-US" dirty="0"/>
              <a:t> Dynasty </a:t>
            </a:r>
            <a:br>
              <a:rPr lang="en-GB" dirty="0"/>
            </a:br>
            <a:r>
              <a:rPr lang="en-US" dirty="0"/>
              <a:t>(1097-1225 AD)</a:t>
            </a:r>
            <a:br>
              <a:rPr lang="en-US" dirty="0"/>
            </a:br>
            <a:endParaRPr lang="en-US" dirty="0"/>
          </a:p>
        </p:txBody>
      </p:sp>
      <p:sp>
        <p:nvSpPr>
          <p:cNvPr id="3" name="Content Placeholder 2"/>
          <p:cNvSpPr>
            <a:spLocks noGrp="1"/>
          </p:cNvSpPr>
          <p:nvPr>
            <p:ph idx="1"/>
          </p:nvPr>
        </p:nvSpPr>
        <p:spPr>
          <a:xfrm>
            <a:off x="1403131" y="1600200"/>
            <a:ext cx="10547131" cy="4572000"/>
          </a:xfrm>
        </p:spPr>
        <p:txBody>
          <a:bodyPr>
            <a:normAutofit fontScale="70000" lnSpcReduction="20000"/>
          </a:bodyPr>
          <a:lstStyle/>
          <a:p>
            <a:pPr algn="just"/>
            <a:r>
              <a:rPr lang="en-US" dirty="0">
                <a:latin typeface="Calibri" panose="020F0502020204030204" pitchFamily="34" charset="0"/>
              </a:rPr>
              <a:t>The Pala dynasty was replaced by the resurgent Hindu </a:t>
            </a:r>
            <a:r>
              <a:rPr lang="en-US" dirty="0" err="1">
                <a:latin typeface="Calibri" panose="020F0502020204030204" pitchFamily="34" charset="0"/>
              </a:rPr>
              <a:t>Sena</a:t>
            </a:r>
            <a:r>
              <a:rPr lang="en-US" dirty="0">
                <a:latin typeface="Calibri" panose="020F0502020204030204" pitchFamily="34" charset="0"/>
              </a:rPr>
              <a:t> dynasty which hailed from south India</a:t>
            </a:r>
            <a:r>
              <a:rPr lang="en-GB" dirty="0">
                <a:latin typeface="Calibri" panose="020F0502020204030204" pitchFamily="34" charset="0"/>
              </a:rPr>
              <a:t>. </a:t>
            </a:r>
            <a:r>
              <a:rPr lang="en-US" dirty="0">
                <a:latin typeface="Calibri" panose="020F0502020204030204" pitchFamily="34" charset="0"/>
              </a:rPr>
              <a:t>In contrast to the Pala dynasty who championed Buddhism, the </a:t>
            </a:r>
            <a:r>
              <a:rPr lang="en-US" dirty="0" err="1">
                <a:latin typeface="Calibri" panose="020F0502020204030204" pitchFamily="34" charset="0"/>
              </a:rPr>
              <a:t>Sena</a:t>
            </a:r>
            <a:r>
              <a:rPr lang="en-US" dirty="0">
                <a:latin typeface="Calibri" panose="020F0502020204030204" pitchFamily="34" charset="0"/>
              </a:rPr>
              <a:t> dynasty were staunchly Hindu. They brought about a revival of Hinduism and cultivated Sanskrit literature in eastern India. </a:t>
            </a:r>
          </a:p>
          <a:p>
            <a:pPr algn="just"/>
            <a:r>
              <a:rPr lang="en-US" dirty="0">
                <a:latin typeface="Calibri" panose="020F0502020204030204" pitchFamily="34" charset="0"/>
              </a:rPr>
              <a:t>They succeeded in bringing Bengal under one ruler during the 12th century. </a:t>
            </a:r>
          </a:p>
          <a:p>
            <a:pPr algn="just"/>
            <a:r>
              <a:rPr lang="en-US" dirty="0" err="1">
                <a:latin typeface="Calibri" panose="020F0502020204030204" pitchFamily="34" charset="0"/>
              </a:rPr>
              <a:t>Vijaya</a:t>
            </a:r>
            <a:r>
              <a:rPr lang="en-US" dirty="0">
                <a:latin typeface="Calibri" panose="020F0502020204030204" pitchFamily="34" charset="0"/>
              </a:rPr>
              <a:t> </a:t>
            </a:r>
            <a:r>
              <a:rPr lang="en-US" dirty="0" err="1">
                <a:latin typeface="Calibri" panose="020F0502020204030204" pitchFamily="34" charset="0"/>
              </a:rPr>
              <a:t>Sena</a:t>
            </a:r>
            <a:r>
              <a:rPr lang="en-US" dirty="0">
                <a:latin typeface="Calibri" panose="020F0502020204030204" pitchFamily="34" charset="0"/>
              </a:rPr>
              <a:t>, second ruler of the dynasty, defeated the last Pala emperor, </a:t>
            </a:r>
            <a:r>
              <a:rPr lang="en-US" dirty="0" err="1">
                <a:latin typeface="Calibri" panose="020F0502020204030204" pitchFamily="34" charset="0"/>
              </a:rPr>
              <a:t>Madanapala</a:t>
            </a:r>
            <a:r>
              <a:rPr lang="en-US" dirty="0">
                <a:latin typeface="Calibri" panose="020F0502020204030204" pitchFamily="34" charset="0"/>
              </a:rPr>
              <a:t>, and established his reign formally. </a:t>
            </a:r>
          </a:p>
          <a:p>
            <a:pPr algn="just"/>
            <a:r>
              <a:rPr lang="en-US" dirty="0" err="1">
                <a:latin typeface="Calibri" panose="020F0502020204030204" pitchFamily="34" charset="0"/>
              </a:rPr>
              <a:t>Ballala</a:t>
            </a:r>
            <a:r>
              <a:rPr lang="en-US" dirty="0">
                <a:latin typeface="Calibri" panose="020F0502020204030204" pitchFamily="34" charset="0"/>
              </a:rPr>
              <a:t> </a:t>
            </a:r>
            <a:r>
              <a:rPr lang="en-US" dirty="0" err="1">
                <a:latin typeface="Calibri" panose="020F0502020204030204" pitchFamily="34" charset="0"/>
              </a:rPr>
              <a:t>Sena</a:t>
            </a:r>
            <a:r>
              <a:rPr lang="en-US" dirty="0">
                <a:latin typeface="Calibri" panose="020F0502020204030204" pitchFamily="34" charset="0"/>
              </a:rPr>
              <a:t>, third ruler of the dynasty, was a scholar and philosopher king. He is said to have invited Brahmins from both south India and north India to settle in Bengal, and aid the resurgence of Hinduism in his kingdom. </a:t>
            </a:r>
          </a:p>
          <a:p>
            <a:pPr algn="just"/>
            <a:r>
              <a:rPr lang="en-US" dirty="0">
                <a:latin typeface="Calibri" panose="020F0502020204030204" pitchFamily="34" charset="0"/>
              </a:rPr>
              <a:t>The fourth </a:t>
            </a:r>
            <a:r>
              <a:rPr lang="en-US" dirty="0" err="1">
                <a:latin typeface="Calibri" panose="020F0502020204030204" pitchFamily="34" charset="0"/>
              </a:rPr>
              <a:t>Sena</a:t>
            </a:r>
            <a:r>
              <a:rPr lang="en-US" dirty="0">
                <a:latin typeface="Calibri" panose="020F0502020204030204" pitchFamily="34" charset="0"/>
              </a:rPr>
              <a:t> king, </a:t>
            </a:r>
            <a:r>
              <a:rPr lang="en-US" dirty="0" err="1">
                <a:latin typeface="Calibri" panose="020F0502020204030204" pitchFamily="34" charset="0"/>
              </a:rPr>
              <a:t>Lakshmana</a:t>
            </a:r>
            <a:r>
              <a:rPr lang="en-US" dirty="0">
                <a:latin typeface="Calibri" panose="020F0502020204030204" pitchFamily="34" charset="0"/>
              </a:rPr>
              <a:t> </a:t>
            </a:r>
            <a:r>
              <a:rPr lang="en-US" dirty="0" err="1">
                <a:latin typeface="Calibri" panose="020F0502020204030204" pitchFamily="34" charset="0"/>
              </a:rPr>
              <a:t>Sena</a:t>
            </a:r>
            <a:r>
              <a:rPr lang="en-US" dirty="0">
                <a:latin typeface="Calibri" panose="020F0502020204030204" pitchFamily="34" charset="0"/>
              </a:rPr>
              <a:t>, son of </a:t>
            </a:r>
            <a:r>
              <a:rPr lang="en-US" dirty="0" err="1">
                <a:latin typeface="Calibri" panose="020F0502020204030204" pitchFamily="34" charset="0"/>
              </a:rPr>
              <a:t>Ballala</a:t>
            </a:r>
            <a:r>
              <a:rPr lang="en-US" dirty="0">
                <a:latin typeface="Calibri" panose="020F0502020204030204" pitchFamily="34" charset="0"/>
              </a:rPr>
              <a:t> </a:t>
            </a:r>
            <a:r>
              <a:rPr lang="en-US" dirty="0" err="1">
                <a:latin typeface="Calibri" panose="020F0502020204030204" pitchFamily="34" charset="0"/>
              </a:rPr>
              <a:t>Sena</a:t>
            </a:r>
            <a:r>
              <a:rPr lang="en-US" dirty="0">
                <a:latin typeface="Calibri" panose="020F0502020204030204" pitchFamily="34" charset="0"/>
              </a:rPr>
              <a:t>, was the greatest king of his line. He expanded the empire beyond Bengal into Bihar, Assam, </a:t>
            </a:r>
            <a:r>
              <a:rPr lang="en-US" dirty="0" err="1">
                <a:latin typeface="Calibri" panose="020F0502020204030204" pitchFamily="34" charset="0"/>
              </a:rPr>
              <a:t>Odisha</a:t>
            </a:r>
            <a:r>
              <a:rPr lang="en-US" dirty="0">
                <a:latin typeface="Calibri" panose="020F0502020204030204" pitchFamily="34" charset="0"/>
              </a:rPr>
              <a:t> and likely Varanasi. </a:t>
            </a:r>
            <a:r>
              <a:rPr lang="en-US" dirty="0" err="1">
                <a:latin typeface="Calibri" panose="020F0502020204030204" pitchFamily="34" charset="0"/>
              </a:rPr>
              <a:t>Lakshmana</a:t>
            </a:r>
            <a:r>
              <a:rPr lang="en-US" dirty="0">
                <a:latin typeface="Calibri" panose="020F0502020204030204" pitchFamily="34" charset="0"/>
              </a:rPr>
              <a:t> was later defeated by the nomadic Turkic Muslims and fled to eastern Bengal, where he ruled few more years</a:t>
            </a:r>
          </a:p>
          <a:p>
            <a:pPr algn="just"/>
            <a:endParaRPr lang="en-US" dirty="0">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9682" y="1869142"/>
            <a:ext cx="8423423" cy="2254624"/>
          </a:xfrm>
        </p:spPr>
        <p:txBody>
          <a:bodyPr/>
          <a:lstStyle/>
          <a:p>
            <a:r>
              <a:rPr lang="en-US" dirty="0"/>
              <a:t>Medieval and early modern Bengal</a:t>
            </a:r>
            <a:br>
              <a:rPr lang="en-US" dirty="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195" y="838200"/>
            <a:ext cx="9994837" cy="857250"/>
          </a:xfrm>
        </p:spPr>
        <p:txBody>
          <a:bodyPr>
            <a:normAutofit fontScale="90000"/>
          </a:bodyPr>
          <a:lstStyle/>
          <a:p>
            <a:pPr algn="ctr"/>
            <a:r>
              <a:rPr lang="en-US" sz="4400" dirty="0"/>
              <a:t>The Advent of Islam</a:t>
            </a:r>
            <a:br>
              <a:rPr lang="en-US" sz="4400" dirty="0"/>
            </a:b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85014087"/>
              </p:ext>
            </p:extLst>
          </p:nvPr>
        </p:nvGraphicFramePr>
        <p:xfrm>
          <a:off x="1827213" y="1733550"/>
          <a:ext cx="97536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Muhammad b. Qasim and the true story of “damsels in distress” | ICRA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4775" y="0"/>
            <a:ext cx="15335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hmud of Ghazni, History, Early Life, Invasion in India &amp; Death"/>
          <p:cNvPicPr>
            <a:picLocks noChangeAspect="1" noChangeArrowheads="1"/>
          </p:cNvPicPr>
          <p:nvPr/>
        </p:nvPicPr>
        <p:blipFill rotWithShape="1">
          <a:blip r:embed="rId8">
            <a:extLst>
              <a:ext uri="{28A0092B-C50C-407E-A947-70E740481C1C}">
                <a14:useLocalDpi xmlns:a14="http://schemas.microsoft.com/office/drawing/2010/main" val="0"/>
              </a:ext>
            </a:extLst>
          </a:blip>
          <a:srcRect l="32639" t="3907" r="32361" b="27344"/>
          <a:stretch/>
        </p:blipFill>
        <p:spPr bwMode="auto">
          <a:xfrm>
            <a:off x="8458200" y="0"/>
            <a:ext cx="15811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hammad Ghori - INSIGHTS IAS - Simplifying UPSC IAS Exam Preparation"/>
          <p:cNvPicPr>
            <a:picLocks noChangeAspect="1" noChangeArrowheads="1"/>
          </p:cNvPicPr>
          <p:nvPr/>
        </p:nvPicPr>
        <p:blipFill rotWithShape="1">
          <a:blip r:embed="rId9">
            <a:extLst>
              <a:ext uri="{28A0092B-C50C-407E-A947-70E740481C1C}">
                <a14:useLocalDpi xmlns:a14="http://schemas.microsoft.com/office/drawing/2010/main" val="0"/>
              </a:ext>
            </a:extLst>
          </a:blip>
          <a:srcRect b="8859"/>
          <a:stretch/>
        </p:blipFill>
        <p:spPr bwMode="auto">
          <a:xfrm>
            <a:off x="10553699" y="0"/>
            <a:ext cx="16351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o was Prithviraj Chauhan? - Civilsdail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6577" y="4781550"/>
            <a:ext cx="2000250" cy="20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wipe(down)">
                                      <p:cBhvr>
                                        <p:cTn id="20" dur="5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wipe(down)">
                                      <p:cBhvr>
                                        <p:cTn id="29" dur="580">
                                          <p:stCondLst>
                                            <p:cond delay="0"/>
                                          </p:stCondLst>
                                        </p:cTn>
                                        <p:tgtEl>
                                          <p:spTgt spid="1032"/>
                                        </p:tgtEl>
                                      </p:cBhvr>
                                    </p:animEffect>
                                    <p:anim calcmode="lin" valueType="num">
                                      <p:cBhvr>
                                        <p:cTn id="30"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35" dur="26">
                                          <p:stCondLst>
                                            <p:cond delay="650"/>
                                          </p:stCondLst>
                                        </p:cTn>
                                        <p:tgtEl>
                                          <p:spTgt spid="1032"/>
                                        </p:tgtEl>
                                      </p:cBhvr>
                                      <p:to x="100000" y="60000"/>
                                    </p:animScale>
                                    <p:animScale>
                                      <p:cBhvr>
                                        <p:cTn id="36" dur="166" decel="50000">
                                          <p:stCondLst>
                                            <p:cond delay="676"/>
                                          </p:stCondLst>
                                        </p:cTn>
                                        <p:tgtEl>
                                          <p:spTgt spid="1032"/>
                                        </p:tgtEl>
                                      </p:cBhvr>
                                      <p:to x="100000" y="100000"/>
                                    </p:animScale>
                                    <p:animScale>
                                      <p:cBhvr>
                                        <p:cTn id="37" dur="26">
                                          <p:stCondLst>
                                            <p:cond delay="1312"/>
                                          </p:stCondLst>
                                        </p:cTn>
                                        <p:tgtEl>
                                          <p:spTgt spid="1032"/>
                                        </p:tgtEl>
                                      </p:cBhvr>
                                      <p:to x="100000" y="80000"/>
                                    </p:animScale>
                                    <p:animScale>
                                      <p:cBhvr>
                                        <p:cTn id="38" dur="166" decel="50000">
                                          <p:stCondLst>
                                            <p:cond delay="1338"/>
                                          </p:stCondLst>
                                        </p:cTn>
                                        <p:tgtEl>
                                          <p:spTgt spid="1032"/>
                                        </p:tgtEl>
                                      </p:cBhvr>
                                      <p:to x="100000" y="100000"/>
                                    </p:animScale>
                                    <p:animScale>
                                      <p:cBhvr>
                                        <p:cTn id="39" dur="26">
                                          <p:stCondLst>
                                            <p:cond delay="1642"/>
                                          </p:stCondLst>
                                        </p:cTn>
                                        <p:tgtEl>
                                          <p:spTgt spid="1032"/>
                                        </p:tgtEl>
                                      </p:cBhvr>
                                      <p:to x="100000" y="90000"/>
                                    </p:animScale>
                                    <p:animScale>
                                      <p:cBhvr>
                                        <p:cTn id="40" dur="166" decel="50000">
                                          <p:stCondLst>
                                            <p:cond delay="1668"/>
                                          </p:stCondLst>
                                        </p:cTn>
                                        <p:tgtEl>
                                          <p:spTgt spid="1032"/>
                                        </p:tgtEl>
                                      </p:cBhvr>
                                      <p:to x="100000" y="100000"/>
                                    </p:animScale>
                                    <p:animScale>
                                      <p:cBhvr>
                                        <p:cTn id="41" dur="26">
                                          <p:stCondLst>
                                            <p:cond delay="1808"/>
                                          </p:stCondLst>
                                        </p:cTn>
                                        <p:tgtEl>
                                          <p:spTgt spid="1032"/>
                                        </p:tgtEl>
                                      </p:cBhvr>
                                      <p:to x="100000" y="95000"/>
                                    </p:animScale>
                                    <p:animScale>
                                      <p:cBhvr>
                                        <p:cTn id="42" dur="166" decel="50000">
                                          <p:stCondLst>
                                            <p:cond delay="1834"/>
                                          </p:stCondLst>
                                        </p:cTn>
                                        <p:tgtEl>
                                          <p:spTgt spid="10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595" y="152400"/>
            <a:ext cx="9994837" cy="1143000"/>
          </a:xfrm>
        </p:spPr>
        <p:txBody>
          <a:bodyPr/>
          <a:lstStyle/>
          <a:p>
            <a:pPr algn="ctr"/>
            <a:r>
              <a:rPr lang="en-US" dirty="0"/>
              <a:t>Delhi Sultanate</a:t>
            </a:r>
          </a:p>
        </p:txBody>
      </p:sp>
      <p:sp>
        <p:nvSpPr>
          <p:cNvPr id="3" name="Content Placeholder 2"/>
          <p:cNvSpPr>
            <a:spLocks noGrp="1"/>
          </p:cNvSpPr>
          <p:nvPr>
            <p:ph idx="1"/>
          </p:nvPr>
        </p:nvSpPr>
        <p:spPr>
          <a:xfrm>
            <a:off x="1352551" y="1104900"/>
            <a:ext cx="10498782" cy="1352550"/>
          </a:xfrm>
        </p:spPr>
        <p:txBody>
          <a:bodyPr>
            <a:normAutofit/>
          </a:bodyPr>
          <a:lstStyle/>
          <a:p>
            <a:pPr algn="just"/>
            <a:r>
              <a:rPr lang="en-US" sz="2400" dirty="0">
                <a:latin typeface="Cambria" panose="02040503050406030204" pitchFamily="18" charset="0"/>
                <a:ea typeface="Cambria" panose="02040503050406030204" pitchFamily="18" charset="0"/>
              </a:rPr>
              <a:t>Slave Dynasty (1206-1210)</a:t>
            </a:r>
          </a:p>
          <a:p>
            <a:pPr algn="just"/>
            <a:r>
              <a:rPr lang="en-US" sz="2400" dirty="0">
                <a:latin typeface="Cambria" panose="02040503050406030204" pitchFamily="18" charset="0"/>
                <a:ea typeface="Cambria" panose="02040503050406030204" pitchFamily="18" charset="0"/>
              </a:rPr>
              <a:t>1. </a:t>
            </a:r>
            <a:r>
              <a:rPr lang="en-US" sz="2400" dirty="0" err="1">
                <a:latin typeface="Cambria" panose="02040503050406030204" pitchFamily="18" charset="0"/>
                <a:ea typeface="Cambria" panose="02040503050406030204" pitchFamily="18" charset="0"/>
              </a:rPr>
              <a:t>Qutub</a:t>
            </a:r>
            <a:r>
              <a:rPr lang="en-US" sz="2400" dirty="0">
                <a:latin typeface="Cambria" panose="02040503050406030204" pitchFamily="18" charset="0"/>
                <a:ea typeface="Cambria" panose="02040503050406030204" pitchFamily="18" charset="0"/>
              </a:rPr>
              <a:t> Uddin </a:t>
            </a:r>
            <a:r>
              <a:rPr lang="en-US" sz="2400" dirty="0" err="1">
                <a:latin typeface="Cambria" panose="02040503050406030204" pitchFamily="18" charset="0"/>
                <a:ea typeface="Cambria" panose="02040503050406030204" pitchFamily="18" charset="0"/>
              </a:rPr>
              <a:t>Aibek</a:t>
            </a:r>
            <a:r>
              <a:rPr lang="en-US" sz="2400" dirty="0">
                <a:latin typeface="Cambria" panose="02040503050406030204" pitchFamily="18" charset="0"/>
                <a:ea typeface="Cambria" panose="02040503050406030204" pitchFamily="18" charset="0"/>
              </a:rPr>
              <a:t> (1206-1210)- He made Delhi as the center of his rule by getting authority from </a:t>
            </a:r>
            <a:r>
              <a:rPr lang="en-US" sz="2400" dirty="0" err="1">
                <a:latin typeface="Cambria" panose="02040503050406030204" pitchFamily="18" charset="0"/>
                <a:ea typeface="Cambria" panose="02040503050406030204" pitchFamily="18" charset="0"/>
              </a:rPr>
              <a:t>Ghuri</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Qutb</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Minar</a:t>
            </a:r>
            <a:r>
              <a:rPr lang="en-US" sz="2400" dirty="0">
                <a:latin typeface="Cambria" panose="02040503050406030204" pitchFamily="18" charset="0"/>
                <a:ea typeface="Cambria" panose="02040503050406030204" pitchFamily="18" charset="0"/>
              </a:rPr>
              <a:t> was established by him.</a:t>
            </a:r>
          </a:p>
          <a:p>
            <a:pPr algn="just"/>
            <a:endParaRPr lang="en-US" sz="2400" dirty="0">
              <a:latin typeface="Cambria" panose="02040503050406030204" pitchFamily="18" charset="0"/>
              <a:ea typeface="Cambria" panose="02040503050406030204" pitchFamily="18" charset="0"/>
            </a:endParaRPr>
          </a:p>
        </p:txBody>
      </p:sp>
      <p:pic>
        <p:nvPicPr>
          <p:cNvPr id="2050" name="Picture 2" descr="Remounts, Olympia win openers in Hamdan Aibak Polo Cup 2022 - Sports -  Business Rec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99" y="2666262"/>
            <a:ext cx="6172201" cy="38166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lave dynasty, Qutub-ud-din Aibek and Iltutmish – The Dispatch"/>
          <p:cNvPicPr>
            <a:picLocks noChangeAspect="1" noChangeArrowheads="1"/>
          </p:cNvPicPr>
          <p:nvPr/>
        </p:nvPicPr>
        <p:blipFill rotWithShape="1">
          <a:blip r:embed="rId3">
            <a:extLst>
              <a:ext uri="{28A0092B-C50C-407E-A947-70E740481C1C}">
                <a14:useLocalDpi xmlns:a14="http://schemas.microsoft.com/office/drawing/2010/main" val="0"/>
              </a:ext>
            </a:extLst>
          </a:blip>
          <a:srcRect l="8915" r="7365"/>
          <a:stretch/>
        </p:blipFill>
        <p:spPr bwMode="auto">
          <a:xfrm>
            <a:off x="8039100" y="2914650"/>
            <a:ext cx="3695700" cy="29124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wheel(1)">
                                      <p:cBhvr>
                                        <p:cTn id="23" dur="20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randombar(horizontal)">
                                      <p:cBhvr>
                                        <p:cTn id="2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Cambria" panose="02040503050406030204" pitchFamily="18" charset="0"/>
                <a:ea typeface="Cambria" panose="02040503050406030204" pitchFamily="18" charset="0"/>
              </a:rPr>
              <a:t>The Real Founder Of Delhi Sultanate</a:t>
            </a:r>
            <a:endParaRPr lang="en-US" dirty="0"/>
          </a:p>
        </p:txBody>
      </p:sp>
      <p:sp>
        <p:nvSpPr>
          <p:cNvPr id="3" name="Content Placeholder 2"/>
          <p:cNvSpPr>
            <a:spLocks noGrp="1"/>
          </p:cNvSpPr>
          <p:nvPr>
            <p:ph idx="1"/>
          </p:nvPr>
        </p:nvSpPr>
        <p:spPr>
          <a:xfrm>
            <a:off x="1428751" y="1314450"/>
            <a:ext cx="10479732" cy="1428750"/>
          </a:xfrm>
        </p:spPr>
        <p:txBody>
          <a:bodyPr>
            <a:normAutofit/>
          </a:bodyPr>
          <a:lstStyle/>
          <a:p>
            <a:pPr algn="just"/>
            <a:r>
              <a:rPr lang="en-US" sz="2800" dirty="0">
                <a:latin typeface="Cambria" panose="02040503050406030204" pitchFamily="18" charset="0"/>
                <a:ea typeface="Cambria" panose="02040503050406030204" pitchFamily="18" charset="0"/>
              </a:rPr>
              <a:t>2. Sultan </a:t>
            </a:r>
            <a:r>
              <a:rPr lang="en-US" sz="2800" dirty="0" err="1">
                <a:latin typeface="Cambria" panose="02040503050406030204" pitchFamily="18" charset="0"/>
                <a:ea typeface="Cambria" panose="02040503050406030204" pitchFamily="18" charset="0"/>
              </a:rPr>
              <a:t>Samsuddin</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Iltutmish</a:t>
            </a:r>
            <a:r>
              <a:rPr lang="en-US" sz="2800" dirty="0">
                <a:latin typeface="Cambria" panose="02040503050406030204" pitchFamily="18" charset="0"/>
                <a:ea typeface="Cambria" panose="02040503050406030204" pitchFamily="18" charset="0"/>
              </a:rPr>
              <a:t> (1211-1236) He was the son-in-law of </a:t>
            </a:r>
            <a:r>
              <a:rPr lang="en-US" sz="2800" dirty="0" err="1">
                <a:latin typeface="Cambria" panose="02040503050406030204" pitchFamily="18" charset="0"/>
                <a:ea typeface="Cambria" panose="02040503050406030204" pitchFamily="18" charset="0"/>
              </a:rPr>
              <a:t>Aibek</a:t>
            </a:r>
            <a:r>
              <a:rPr lang="en-US" sz="2800" dirty="0">
                <a:latin typeface="Cambria" panose="02040503050406030204" pitchFamily="18" charset="0"/>
                <a:ea typeface="Cambria" panose="02040503050406030204" pitchFamily="18" charset="0"/>
              </a:rPr>
              <a:t>, the real founder of Delhi Sultanate, He introduced first Muslim coin and finished the work of </a:t>
            </a:r>
            <a:r>
              <a:rPr lang="en-US" sz="2800" dirty="0" err="1">
                <a:latin typeface="Cambria" panose="02040503050406030204" pitchFamily="18" charset="0"/>
                <a:ea typeface="Cambria" panose="02040503050406030204" pitchFamily="18" charset="0"/>
              </a:rPr>
              <a:t>Qutb</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Minar</a:t>
            </a:r>
            <a:r>
              <a:rPr lang="en-US" sz="2800" dirty="0">
                <a:latin typeface="Cambria" panose="02040503050406030204" pitchFamily="18" charset="0"/>
                <a:ea typeface="Cambria" panose="02040503050406030204" pitchFamily="18" charset="0"/>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3000375"/>
            <a:ext cx="5095876" cy="345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s://upload.wikimedia.org/wikipedia/commons/thumb/2/2f/Islamic_Sultanates._Delhi._Shams_al-D%C4%ABn_Iltutmish._AH_607-633_AD_1210-1235._AR_Tanka_%2825mm%2C_11.07_g%2C_6h%29._Sind_type.jpg/300px-Islamic_Sultanates._Delhi._Shams_al-D%C4%ABn_Iltutmish._AH_607-633_AD_1210-1235._AR_Tanka_%2825mm%2C_11.07_g%2C_6h%29._Sind_ty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4175" y="3000375"/>
            <a:ext cx="2857500" cy="141922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0425" y="4552951"/>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82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wipe(down)">
                                      <p:cBhvr>
                                        <p:cTn id="18" dur="500"/>
                                        <p:tgtEl>
                                          <p:spTgt spid="307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circle(in)">
                                      <p:cBhvr>
                                        <p:cTn id="23" dur="2000"/>
                                        <p:tgtEl>
                                          <p:spTgt spid="307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3077"/>
                                        </p:tgtEl>
                                        <p:attrNameLst>
                                          <p:attrName>style.visibility</p:attrName>
                                        </p:attrNameLst>
                                      </p:cBhvr>
                                      <p:to>
                                        <p:strVal val="visible"/>
                                      </p:to>
                                    </p:set>
                                    <p:animEffect transition="in" filter="wheel(1)">
                                      <p:cBhvr>
                                        <p:cTn id="28" dur="20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451" y="636588"/>
            <a:ext cx="10721974" cy="1143000"/>
          </a:xfrm>
        </p:spPr>
        <p:txBody>
          <a:bodyPr>
            <a:normAutofit fontScale="90000"/>
          </a:bodyPr>
          <a:lstStyle/>
          <a:p>
            <a:pPr algn="ctr"/>
            <a:r>
              <a:rPr lang="en-US" dirty="0"/>
              <a:t>Delhi Sultanate</a:t>
            </a:r>
            <a:br>
              <a:rPr lang="en-US" dirty="0"/>
            </a:br>
            <a:r>
              <a:rPr lang="en-US" dirty="0"/>
              <a:t>(</a:t>
            </a:r>
            <a:r>
              <a:rPr lang="en-US" dirty="0">
                <a:latin typeface="Cambria" panose="02040503050406030204" pitchFamily="18" charset="0"/>
                <a:ea typeface="Cambria" panose="02040503050406030204" pitchFamily="18" charset="0"/>
              </a:rPr>
              <a:t>first women Sultan)</a:t>
            </a:r>
            <a:br>
              <a:rPr lang="en-US" dirty="0"/>
            </a:br>
            <a:endParaRPr lang="en-US" dirty="0"/>
          </a:p>
        </p:txBody>
      </p:sp>
      <p:sp>
        <p:nvSpPr>
          <p:cNvPr id="3" name="Content Placeholder 2"/>
          <p:cNvSpPr>
            <a:spLocks noGrp="1"/>
          </p:cNvSpPr>
          <p:nvPr>
            <p:ph idx="1"/>
          </p:nvPr>
        </p:nvSpPr>
        <p:spPr>
          <a:xfrm>
            <a:off x="1704095" y="1809750"/>
            <a:ext cx="9994837" cy="1695450"/>
          </a:xfrm>
        </p:spPr>
        <p:txBody>
          <a:bodyPr/>
          <a:lstStyle/>
          <a:p>
            <a:pPr algn="just"/>
            <a:r>
              <a:rPr lang="en-US" dirty="0">
                <a:latin typeface="Cambria" panose="02040503050406030204" pitchFamily="18" charset="0"/>
                <a:ea typeface="Cambria" panose="02040503050406030204" pitchFamily="18" charset="0"/>
              </a:rPr>
              <a:t>3. Sultana </a:t>
            </a:r>
            <a:r>
              <a:rPr lang="en-US" dirty="0" err="1">
                <a:latin typeface="Cambria" panose="02040503050406030204" pitchFamily="18" charset="0"/>
                <a:ea typeface="Cambria" panose="02040503050406030204" pitchFamily="18" charset="0"/>
              </a:rPr>
              <a:t>Razia</a:t>
            </a:r>
            <a:r>
              <a:rPr lang="en-US" dirty="0">
                <a:latin typeface="Cambria" panose="02040503050406030204" pitchFamily="18" charset="0"/>
                <a:ea typeface="Cambria" panose="02040503050406030204" pitchFamily="18" charset="0"/>
              </a:rPr>
              <a:t>- The daughter of </a:t>
            </a:r>
            <a:r>
              <a:rPr lang="en-US" dirty="0" err="1">
                <a:latin typeface="Cambria" panose="02040503050406030204" pitchFamily="18" charset="0"/>
                <a:ea typeface="Cambria" panose="02040503050406030204" pitchFamily="18" charset="0"/>
              </a:rPr>
              <a:t>Iltutmish</a:t>
            </a:r>
            <a:r>
              <a:rPr lang="en-US" dirty="0">
                <a:latin typeface="Cambria" panose="02040503050406030204" pitchFamily="18" charset="0"/>
                <a:ea typeface="Cambria" panose="02040503050406030204" pitchFamily="18" charset="0"/>
              </a:rPr>
              <a:t> ascended on throne on 1235, he was the first women in subcontinent up to then to hold the executive position.</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783" y="3295650"/>
            <a:ext cx="6733117"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99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 calcmode="lin" valueType="num">
                                      <p:cBhvr additive="base">
                                        <p:cTn id="31" dur="500" fill="hold"/>
                                        <p:tgtEl>
                                          <p:spTgt spid="4098"/>
                                        </p:tgtEl>
                                        <p:attrNameLst>
                                          <p:attrName>ppt_x</p:attrName>
                                        </p:attrNameLst>
                                      </p:cBhvr>
                                      <p:tavLst>
                                        <p:tav tm="0">
                                          <p:val>
                                            <p:strVal val="#ppt_x"/>
                                          </p:val>
                                        </p:tav>
                                        <p:tav tm="100000">
                                          <p:val>
                                            <p:strVal val="#ppt_x"/>
                                          </p:val>
                                        </p:tav>
                                      </p:tavLst>
                                    </p:anim>
                                    <p:anim calcmode="lin" valueType="num">
                                      <p:cBhvr additive="base">
                                        <p:cTn id="32"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550" y="274638"/>
            <a:ext cx="10836275" cy="1143000"/>
          </a:xfrm>
        </p:spPr>
        <p:txBody>
          <a:bodyPr/>
          <a:lstStyle/>
          <a:p>
            <a:pPr algn="ctr"/>
            <a:r>
              <a:rPr lang="en-US" dirty="0"/>
              <a:t>Delhi Sultanate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1109277"/>
              </p:ext>
            </p:extLst>
          </p:nvPr>
        </p:nvGraphicFramePr>
        <p:xfrm>
          <a:off x="1418345" y="1390650"/>
          <a:ext cx="10602205"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551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marthistory.org/wp-content/uploads/2020/06/Qutb-Annotated-complex-R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9195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776" y="612399"/>
            <a:ext cx="8123345" cy="645458"/>
          </a:xfrm>
        </p:spPr>
        <p:txBody>
          <a:bodyPr>
            <a:normAutofit fontScale="90000"/>
          </a:bodyPr>
          <a:lstStyle/>
          <a:p>
            <a:r>
              <a:rPr lang="en-US" dirty="0"/>
              <a:t>Early Settlement</a:t>
            </a:r>
          </a:p>
        </p:txBody>
      </p:sp>
      <p:sp>
        <p:nvSpPr>
          <p:cNvPr id="3" name="Content Placeholder 2"/>
          <p:cNvSpPr>
            <a:spLocks noGrp="1"/>
          </p:cNvSpPr>
          <p:nvPr>
            <p:ph idx="1"/>
          </p:nvPr>
        </p:nvSpPr>
        <p:spPr>
          <a:xfrm>
            <a:off x="1387365" y="1595724"/>
            <a:ext cx="10210800" cy="3898557"/>
          </a:xfrm>
        </p:spPr>
        <p:txBody>
          <a:bodyPr>
            <a:normAutofit fontScale="62500" lnSpcReduction="20000"/>
          </a:bodyPr>
          <a:lstStyle/>
          <a:p>
            <a:pPr algn="just"/>
            <a:r>
              <a:rPr lang="en-US" dirty="0">
                <a:latin typeface="Cambria" panose="02040503050406030204" pitchFamily="18" charset="0"/>
                <a:ea typeface="Cambria" panose="02040503050406030204" pitchFamily="18" charset="0"/>
              </a:rPr>
              <a:t>Stone Age tools found in the region indicate human habitation for over 20,000 years. </a:t>
            </a:r>
          </a:p>
          <a:p>
            <a:pPr algn="just"/>
            <a:r>
              <a:rPr lang="en-US" dirty="0">
                <a:latin typeface="Cambria" panose="02040503050406030204" pitchFamily="18" charset="0"/>
                <a:ea typeface="Cambria" panose="02040503050406030204" pitchFamily="18" charset="0"/>
              </a:rPr>
              <a:t>Archaeological evidence confirms that by the second millennium BCE, the Bengal delta was inhabited by rice-cultivating communities.</a:t>
            </a:r>
          </a:p>
          <a:p>
            <a:pPr algn="just"/>
            <a:r>
              <a:rPr lang="en-US" dirty="0">
                <a:latin typeface="Cambria" panose="02040503050406030204" pitchFamily="18" charset="0"/>
                <a:ea typeface="Cambria" panose="02040503050406030204" pitchFamily="18" charset="0"/>
              </a:rPr>
              <a:t>Explorations and excavations in the region brought into light 479 sites pertaining to the </a:t>
            </a:r>
            <a:r>
              <a:rPr lang="en-US" dirty="0" err="1">
                <a:latin typeface="Cambria" panose="02040503050406030204" pitchFamily="18" charset="0"/>
                <a:ea typeface="Cambria" panose="02040503050406030204" pitchFamily="18" charset="0"/>
              </a:rPr>
              <a:t>Palaeolithic</a:t>
            </a:r>
            <a:r>
              <a:rPr lang="en-US" dirty="0">
                <a:latin typeface="Cambria" panose="02040503050406030204" pitchFamily="18" charset="0"/>
                <a:ea typeface="Cambria" panose="02040503050406030204" pitchFamily="18" charset="0"/>
              </a:rPr>
              <a:t> (100), Mesolithic (208), Neolithic (99) and Proto-historic/Chalcolithic (72) periods. Of these, three Mesolithic, one Neolithic and 11 Chalcolithic sites so far have been excavated. </a:t>
            </a:r>
          </a:p>
          <a:p>
            <a:pPr algn="just"/>
            <a:r>
              <a:rPr lang="en-US" dirty="0">
                <a:latin typeface="Cambria" panose="02040503050406030204" pitchFamily="18" charset="0"/>
                <a:ea typeface="Cambria" panose="02040503050406030204" pitchFamily="18" charset="0"/>
              </a:rPr>
              <a:t>Bengal was settled by Austroasiatic</a:t>
            </a:r>
            <a:r>
              <a:rPr lang="en-GB" dirty="0">
                <a:latin typeface="Cambria" panose="02040503050406030204" pitchFamily="18" charset="0"/>
                <a:ea typeface="Cambria" panose="02040503050406030204" pitchFamily="18" charset="0"/>
              </a:rPr>
              <a:t>s,</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Tibeto-Burmans</a:t>
            </a:r>
            <a:r>
              <a:rPr lang="en-US" dirty="0">
                <a:latin typeface="Cambria" panose="02040503050406030204" pitchFamily="18" charset="0"/>
                <a:ea typeface="Cambria" panose="02040503050406030204" pitchFamily="18" charset="0"/>
              </a:rPr>
              <a:t>, Dravidians and Indo-Aryans in consecutive waves of migration. </a:t>
            </a:r>
          </a:p>
          <a:p>
            <a:pPr algn="just"/>
            <a:r>
              <a:rPr lang="en-US" dirty="0">
                <a:latin typeface="Cambria" panose="02040503050406030204" pitchFamily="18" charset="0"/>
                <a:ea typeface="Cambria" panose="02040503050406030204" pitchFamily="18" charset="0"/>
              </a:rPr>
              <a:t>Rivers such as the Ganges and Brahmaputra were used for transport while maritime trade flourished in the Bay of Bengal.</a:t>
            </a:r>
          </a:p>
          <a:p>
            <a:pPr algn="just"/>
            <a:r>
              <a:rPr lang="en-US" dirty="0">
                <a:latin typeface="Cambria" panose="02040503050406030204" pitchFamily="18" charset="0"/>
                <a:ea typeface="Cambria" panose="02040503050406030204" pitchFamily="18" charset="0"/>
              </a:rPr>
              <a:t>Alexander Cunningham, the founder of the Archaeological Survey of India, identified the archaeological site of </a:t>
            </a:r>
            <a:r>
              <a:rPr lang="en-US" dirty="0" err="1">
                <a:latin typeface="Cambria" panose="02040503050406030204" pitchFamily="18" charset="0"/>
                <a:ea typeface="Cambria" panose="02040503050406030204" pitchFamily="18" charset="0"/>
              </a:rPr>
              <a:t>Mahasthangarh</a:t>
            </a:r>
            <a:r>
              <a:rPr lang="en-US" dirty="0">
                <a:latin typeface="Cambria" panose="02040503050406030204" pitchFamily="18" charset="0"/>
                <a:ea typeface="Cambria" panose="02040503050406030204" pitchFamily="18" charset="0"/>
              </a:rPr>
              <a:t> as the capital of the </a:t>
            </a:r>
            <a:r>
              <a:rPr lang="en-US" dirty="0" err="1">
                <a:latin typeface="Cambria" panose="02040503050406030204" pitchFamily="18" charset="0"/>
                <a:ea typeface="Cambria" panose="02040503050406030204" pitchFamily="18" charset="0"/>
              </a:rPr>
              <a:t>Pundra</a:t>
            </a:r>
            <a:r>
              <a:rPr lang="en-US" dirty="0">
                <a:latin typeface="Cambria" panose="02040503050406030204" pitchFamily="18" charset="0"/>
                <a:ea typeface="Cambria" panose="02040503050406030204" pitchFamily="18" charset="0"/>
              </a:rPr>
              <a:t> Kingdom mentioned in the </a:t>
            </a:r>
            <a:r>
              <a:rPr lang="en-US" i="1" dirty="0" err="1">
                <a:latin typeface="Cambria" panose="02040503050406030204" pitchFamily="18" charset="0"/>
                <a:ea typeface="Cambria" panose="02040503050406030204" pitchFamily="18" charset="0"/>
              </a:rPr>
              <a:t>Rigveda</a:t>
            </a:r>
            <a:r>
              <a:rPr lang="en-US" dirty="0">
                <a:latin typeface="Cambria" panose="02040503050406030204" pitchFamily="18" charset="0"/>
                <a:ea typeface="Cambria" panose="02040503050406030204" pitchFamily="18" charset="0"/>
              </a:rPr>
              <a:t>.</a:t>
            </a:r>
          </a:p>
          <a:p>
            <a:pPr algn="just"/>
            <a:endParaRPr lang="en-US" dirty="0">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qutub-minar-the-tower.jpg"/>
          <p:cNvPicPr>
            <a:picLocks noChangeAspect="1"/>
          </p:cNvPicPr>
          <p:nvPr/>
        </p:nvPicPr>
        <p:blipFill>
          <a:blip r:embed="rId2"/>
          <a:stretch>
            <a:fillRect/>
          </a:stretch>
        </p:blipFill>
        <p:spPr>
          <a:xfrm>
            <a:off x="4487862" y="571500"/>
            <a:ext cx="3213100" cy="571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err="1"/>
              <a:t>Khilji</a:t>
            </a:r>
            <a:r>
              <a:rPr lang="en-US" dirty="0"/>
              <a:t> Dynasty (1290-1320)</a:t>
            </a:r>
            <a:br>
              <a:rPr lang="en-US" dirty="0"/>
            </a:br>
            <a:endParaRPr lang="en-US" dirty="0"/>
          </a:p>
        </p:txBody>
      </p:sp>
      <p:sp>
        <p:nvSpPr>
          <p:cNvPr id="3" name="Content Placeholder 2"/>
          <p:cNvSpPr>
            <a:spLocks noGrp="1"/>
          </p:cNvSpPr>
          <p:nvPr>
            <p:ph idx="1"/>
          </p:nvPr>
        </p:nvSpPr>
        <p:spPr>
          <a:xfrm>
            <a:off x="1704095" y="1123950"/>
            <a:ext cx="9994837" cy="838200"/>
          </a:xfrm>
        </p:spPr>
        <p:txBody>
          <a:bodyPr>
            <a:normAutofit/>
          </a:bodyPr>
          <a:lstStyle/>
          <a:p>
            <a:pPr algn="ctr"/>
            <a:r>
              <a:rPr lang="en-US" dirty="0"/>
              <a:t>1.  </a:t>
            </a:r>
            <a:r>
              <a:rPr lang="en-US" dirty="0" err="1"/>
              <a:t>Alauddin</a:t>
            </a:r>
            <a:r>
              <a:rPr lang="en-US" dirty="0"/>
              <a:t> </a:t>
            </a:r>
            <a:r>
              <a:rPr lang="en-US" dirty="0" err="1"/>
              <a:t>Khilji</a:t>
            </a:r>
            <a:r>
              <a:rPr lang="en-US" dirty="0"/>
              <a:t>- He built ‘Alai-</a:t>
            </a:r>
            <a:r>
              <a:rPr lang="en-US" dirty="0" err="1"/>
              <a:t>Darwaza</a:t>
            </a:r>
            <a:r>
              <a:rPr lang="en-US"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805749"/>
            <a:ext cx="9029700" cy="471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descr="Alauddin Khilji: A hero or a villain? | The Asian Age Online, Banglade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6" y="15766"/>
            <a:ext cx="2320925" cy="3976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146"/>
                                        </p:tgtEl>
                                        <p:attrNameLst>
                                          <p:attrName>style.visibility</p:attrName>
                                        </p:attrNameLst>
                                      </p:cBhvr>
                                      <p:to>
                                        <p:strVal val="visible"/>
                                      </p:to>
                                    </p:set>
                                    <p:anim calcmode="lin" valueType="num">
                                      <p:cBhvr additive="base">
                                        <p:cTn id="18" dur="500" fill="hold"/>
                                        <p:tgtEl>
                                          <p:spTgt spid="6146"/>
                                        </p:tgtEl>
                                        <p:attrNameLst>
                                          <p:attrName>ppt_x</p:attrName>
                                        </p:attrNameLst>
                                      </p:cBhvr>
                                      <p:tavLst>
                                        <p:tav tm="0">
                                          <p:val>
                                            <p:strVal val="#ppt_x"/>
                                          </p:val>
                                        </p:tav>
                                        <p:tav tm="100000">
                                          <p:val>
                                            <p:strVal val="#ppt_x"/>
                                          </p:val>
                                        </p:tav>
                                      </p:tavLst>
                                    </p:anim>
                                    <p:anim calcmode="lin" valueType="num">
                                      <p:cBhvr additive="base">
                                        <p:cTn id="19"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1" y="1295400"/>
            <a:ext cx="10498782" cy="903288"/>
          </a:xfrm>
        </p:spPr>
        <p:txBody>
          <a:bodyPr>
            <a:normAutofit fontScale="90000"/>
          </a:bodyPr>
          <a:lstStyle/>
          <a:p>
            <a:pPr algn="ctr"/>
            <a:r>
              <a:rPr lang="en-US" dirty="0" err="1"/>
              <a:t>Tughlaq</a:t>
            </a:r>
            <a:r>
              <a:rPr lang="en-US" dirty="0"/>
              <a:t> Dynasty (1320-1351)</a:t>
            </a:r>
            <a:br>
              <a:rPr lang="en-US" dirty="0"/>
            </a:br>
            <a:endParaRPr lang="en-US" dirty="0"/>
          </a:p>
        </p:txBody>
      </p:sp>
      <p:sp>
        <p:nvSpPr>
          <p:cNvPr id="3" name="Content Placeholder 2"/>
          <p:cNvSpPr>
            <a:spLocks noGrp="1"/>
          </p:cNvSpPr>
          <p:nvPr>
            <p:ph idx="1"/>
          </p:nvPr>
        </p:nvSpPr>
        <p:spPr>
          <a:xfrm>
            <a:off x="3048000" y="2209800"/>
            <a:ext cx="8117532" cy="4229100"/>
          </a:xfrm>
        </p:spPr>
        <p:txBody>
          <a:bodyPr>
            <a:normAutofit fontScale="85000" lnSpcReduction="10000"/>
          </a:bodyPr>
          <a:lstStyle/>
          <a:p>
            <a:pPr algn="just"/>
            <a:r>
              <a:rPr lang="en-US" dirty="0">
                <a:latin typeface="Cambria" panose="02040503050406030204" pitchFamily="18" charset="0"/>
                <a:ea typeface="Cambria" panose="02040503050406030204" pitchFamily="18" charset="0"/>
              </a:rPr>
              <a:t>1. </a:t>
            </a:r>
            <a:r>
              <a:rPr lang="en-US" dirty="0" err="1">
                <a:latin typeface="Cambria" panose="02040503050406030204" pitchFamily="18" charset="0"/>
                <a:ea typeface="Cambria" panose="02040503050406030204" pitchFamily="18" charset="0"/>
              </a:rPr>
              <a:t>Muhamamad</a:t>
            </a:r>
            <a:r>
              <a:rPr lang="en-US" dirty="0">
                <a:latin typeface="Cambria" panose="02040503050406030204" pitchFamily="18" charset="0"/>
                <a:ea typeface="Cambria" panose="02040503050406030204" pitchFamily="18" charset="0"/>
              </a:rPr>
              <a:t> Bin </a:t>
            </a:r>
            <a:r>
              <a:rPr lang="en-US" dirty="0" err="1">
                <a:latin typeface="Cambria" panose="02040503050406030204" pitchFamily="18" charset="0"/>
                <a:ea typeface="Cambria" panose="02040503050406030204" pitchFamily="18" charset="0"/>
              </a:rPr>
              <a:t>Tughlaq</a:t>
            </a:r>
            <a:r>
              <a:rPr lang="en-US" dirty="0">
                <a:latin typeface="Cambria" panose="02040503050406030204" pitchFamily="18" charset="0"/>
                <a:ea typeface="Cambria" panose="02040503050406030204" pitchFamily="18" charset="0"/>
              </a:rPr>
              <a:t>-</a:t>
            </a:r>
          </a:p>
          <a:p>
            <a:pPr algn="just"/>
            <a:r>
              <a:rPr lang="en-US" dirty="0">
                <a:latin typeface="Cambria" panose="02040503050406030204" pitchFamily="18" charset="0"/>
                <a:ea typeface="Cambria" panose="02040503050406030204" pitchFamily="18" charset="0"/>
              </a:rPr>
              <a:t>Sifted his capital to </a:t>
            </a:r>
            <a:r>
              <a:rPr lang="en-US" dirty="0" err="1">
                <a:latin typeface="Cambria" panose="02040503050406030204" pitchFamily="18" charset="0"/>
                <a:ea typeface="Cambria" panose="02040503050406030204" pitchFamily="18" charset="0"/>
              </a:rPr>
              <a:t>Debgiri</a:t>
            </a:r>
            <a:r>
              <a:rPr lang="en-US" dirty="0">
                <a:latin typeface="Cambria" panose="02040503050406030204" pitchFamily="18" charset="0"/>
                <a:ea typeface="Cambria" panose="02040503050406030204" pitchFamily="18" charset="0"/>
              </a:rPr>
              <a:t>, but soon he had to transfer the capital to Delhi as the royal staff didn’t want to reside there and the attack of </a:t>
            </a:r>
            <a:r>
              <a:rPr lang="en-US" dirty="0" err="1">
                <a:latin typeface="Cambria" panose="02040503050406030204" pitchFamily="18" charset="0"/>
                <a:ea typeface="Cambria" panose="02040503050406030204" pitchFamily="18" charset="0"/>
              </a:rPr>
              <a:t>Mongal</a:t>
            </a:r>
            <a:r>
              <a:rPr lang="en-US" dirty="0">
                <a:latin typeface="Cambria" panose="02040503050406030204" pitchFamily="18" charset="0"/>
                <a:ea typeface="Cambria" panose="02040503050406030204" pitchFamily="18" charset="0"/>
              </a:rPr>
              <a:t> there.</a:t>
            </a:r>
          </a:p>
          <a:p>
            <a:pPr algn="just"/>
            <a:r>
              <a:rPr lang="en-US" dirty="0">
                <a:latin typeface="Cambria" panose="02040503050406030204" pitchFamily="18" charset="0"/>
                <a:ea typeface="Cambria" panose="02040503050406030204" pitchFamily="18" charset="0"/>
              </a:rPr>
              <a:t>Currency- He introduced new copper currency instead of gold and silver but due to the currency forgery………</a:t>
            </a:r>
          </a:p>
          <a:p>
            <a:pPr algn="just"/>
            <a:r>
              <a:rPr lang="en-US" b="1" dirty="0">
                <a:latin typeface="Cambria" panose="02040503050406030204" pitchFamily="18" charset="0"/>
                <a:ea typeface="Cambria" panose="02040503050406030204" pitchFamily="18" charset="0"/>
              </a:rPr>
              <a:t>Ibn </a:t>
            </a:r>
            <a:r>
              <a:rPr lang="en-US" b="1" dirty="0" err="1">
                <a:latin typeface="Cambria" panose="02040503050406030204" pitchFamily="18" charset="0"/>
                <a:ea typeface="Cambria" panose="02040503050406030204" pitchFamily="18" charset="0"/>
              </a:rPr>
              <a:t>Batuta</a:t>
            </a:r>
            <a:r>
              <a:rPr lang="en-US" b="1"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was in a royal post in his court for 8 years, at last he imprisoned him and lastly forgiven and released him on the condition to go back.</a:t>
            </a:r>
          </a:p>
          <a:p>
            <a:pPr marL="82296" indent="0" algn="just">
              <a:buNone/>
            </a:pPr>
            <a:endParaRPr lang="en-US" dirty="0">
              <a:latin typeface="Cambria" panose="02040503050406030204" pitchFamily="18" charset="0"/>
              <a:ea typeface="Cambria" panose="02040503050406030204" pitchFamily="18" charset="0"/>
            </a:endParaRPr>
          </a:p>
        </p:txBody>
      </p:sp>
      <p:pic>
        <p:nvPicPr>
          <p:cNvPr id="7170" name="Picture 2" descr="https://encrypted-tbn0.gstatic.com/images?q=tbn:ANd9GcRvvtipYVP4aAFl2cApElNm-ka1s8DPt46TiHMjPRlNa6V7coCtJHfqNMWmrJI0PbTxINY&amp;usqp=C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95599" cy="3238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uhammad Bin Tughlaq, Copper, Tanka - Sarmay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3357560"/>
            <a:ext cx="2895599" cy="170497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ultan Muhammad Bin Tughlu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1100" y="0"/>
            <a:ext cx="2117725" cy="260985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1" y="5091110"/>
            <a:ext cx="1762125" cy="1766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61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heel(1)">
                                      <p:cBhvr>
                                        <p:cTn id="15" dur="2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170"/>
                                        </p:tgtEl>
                                        <p:attrNameLst>
                                          <p:attrName>style.visibility</p:attrName>
                                        </p:attrNameLst>
                                      </p:cBhvr>
                                      <p:to>
                                        <p:strVal val="visible"/>
                                      </p:to>
                                    </p:set>
                                    <p:animEffect transition="in" filter="barn(inVertical)">
                                      <p:cBhvr>
                                        <p:cTn id="20" dur="500"/>
                                        <p:tgtEl>
                                          <p:spTgt spid="717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circle(in)">
                                      <p:cBhvr>
                                        <p:cTn id="25" dur="20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172"/>
                                        </p:tgtEl>
                                        <p:attrNameLst>
                                          <p:attrName>style.visibility</p:attrName>
                                        </p:attrNameLst>
                                      </p:cBhvr>
                                      <p:to>
                                        <p:strVal val="visible"/>
                                      </p:to>
                                    </p:set>
                                    <p:animEffect transition="in" filter="wipe(down)">
                                      <p:cBhvr>
                                        <p:cTn id="30" dur="500"/>
                                        <p:tgtEl>
                                          <p:spTgt spid="7172"/>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heel(1)">
                                      <p:cBhvr>
                                        <p:cTn id="35" dur="20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175"/>
                                        </p:tgtEl>
                                        <p:attrNameLst>
                                          <p:attrName>style.visibility</p:attrName>
                                        </p:attrNameLst>
                                      </p:cBhvr>
                                      <p:to>
                                        <p:strVal val="visible"/>
                                      </p:to>
                                    </p:set>
                                    <p:animEffect transition="in" filter="fade">
                                      <p:cBhvr>
                                        <p:cTn id="40" dur="1000"/>
                                        <p:tgtEl>
                                          <p:spTgt spid="7175"/>
                                        </p:tgtEl>
                                      </p:cBhvr>
                                    </p:animEffect>
                                    <p:anim calcmode="lin" valueType="num">
                                      <p:cBhvr>
                                        <p:cTn id="41" dur="1000" fill="hold"/>
                                        <p:tgtEl>
                                          <p:spTgt spid="7175"/>
                                        </p:tgtEl>
                                        <p:attrNameLst>
                                          <p:attrName>ppt_x</p:attrName>
                                        </p:attrNameLst>
                                      </p:cBhvr>
                                      <p:tavLst>
                                        <p:tav tm="0">
                                          <p:val>
                                            <p:strVal val="#ppt_x"/>
                                          </p:val>
                                        </p:tav>
                                        <p:tav tm="100000">
                                          <p:val>
                                            <p:strVal val="#ppt_x"/>
                                          </p:val>
                                        </p:tav>
                                      </p:tavLst>
                                    </p:anim>
                                    <p:anim calcmode="lin" valueType="num">
                                      <p:cBhvr>
                                        <p:cTn id="42" dur="1000" fill="hold"/>
                                        <p:tgtEl>
                                          <p:spTgt spid="717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7174"/>
                                        </p:tgtEl>
                                        <p:attrNameLst>
                                          <p:attrName>style.visibility</p:attrName>
                                        </p:attrNameLst>
                                      </p:cBhvr>
                                      <p:to>
                                        <p:strVal val="visible"/>
                                      </p:to>
                                    </p:set>
                                    <p:animEffect transition="in" filter="wheel(1)">
                                      <p:cBhvr>
                                        <p:cTn id="47" dur="20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9295" y="1379538"/>
            <a:ext cx="10789530" cy="1143000"/>
          </a:xfrm>
        </p:spPr>
        <p:txBody>
          <a:bodyPr/>
          <a:lstStyle/>
          <a:p>
            <a:pPr algn="ctr"/>
            <a:r>
              <a:rPr lang="en-US" dirty="0" err="1"/>
              <a:t>Sayyid</a:t>
            </a:r>
            <a:r>
              <a:rPr lang="en-US" dirty="0"/>
              <a:t> Dynasty (</a:t>
            </a:r>
            <a:r>
              <a:rPr lang="en-US" dirty="0">
                <a:latin typeface="Cambria" panose="02040503050406030204" pitchFamily="18" charset="0"/>
                <a:ea typeface="Cambria" panose="02040503050406030204" pitchFamily="18" charset="0"/>
              </a:rPr>
              <a:t>c. 1414–51)</a:t>
            </a:r>
            <a:endParaRPr lang="en-US" dirty="0"/>
          </a:p>
        </p:txBody>
      </p:sp>
      <p:sp>
        <p:nvSpPr>
          <p:cNvPr id="3" name="Content Placeholder 2"/>
          <p:cNvSpPr>
            <a:spLocks noGrp="1"/>
          </p:cNvSpPr>
          <p:nvPr>
            <p:ph idx="1"/>
          </p:nvPr>
        </p:nvSpPr>
        <p:spPr>
          <a:xfrm>
            <a:off x="1428751" y="2533650"/>
            <a:ext cx="10460682" cy="2171700"/>
          </a:xfrm>
        </p:spPr>
        <p:txBody>
          <a:bodyPr/>
          <a:lstStyle/>
          <a:p>
            <a:pPr algn="just"/>
            <a:r>
              <a:rPr lang="en-US" dirty="0" err="1">
                <a:latin typeface="Cambria" panose="02040503050406030204" pitchFamily="18" charset="0"/>
                <a:ea typeface="Cambria" panose="02040503050406030204" pitchFamily="18" charset="0"/>
              </a:rPr>
              <a:t>Sayyid</a:t>
            </a:r>
            <a:r>
              <a:rPr lang="en-US" dirty="0">
                <a:latin typeface="Cambria" panose="02040503050406030204" pitchFamily="18" charset="0"/>
                <a:ea typeface="Cambria" panose="02040503050406030204" pitchFamily="18" charset="0"/>
              </a:rPr>
              <a:t> dynasty, rulers of India's Delhi sultanate (c. 1414–51) as successors of the </a:t>
            </a:r>
            <a:r>
              <a:rPr lang="en-US" dirty="0" err="1">
                <a:latin typeface="Cambria" panose="02040503050406030204" pitchFamily="18" charset="0"/>
                <a:ea typeface="Cambria" panose="02040503050406030204" pitchFamily="18" charset="0"/>
              </a:rPr>
              <a:t>Tughluq</a:t>
            </a:r>
            <a:r>
              <a:rPr lang="en-US" dirty="0">
                <a:latin typeface="Cambria" panose="02040503050406030204" pitchFamily="18" charset="0"/>
                <a:ea typeface="Cambria" panose="02040503050406030204" pitchFamily="18" charset="0"/>
              </a:rPr>
              <a:t> dynasty until displaced by the Afghan </a:t>
            </a:r>
            <a:r>
              <a:rPr lang="en-US" dirty="0" err="1">
                <a:latin typeface="Cambria" panose="02040503050406030204" pitchFamily="18" charset="0"/>
                <a:ea typeface="Cambria" panose="02040503050406030204" pitchFamily="18" charset="0"/>
              </a:rPr>
              <a:t>Lodīs</a:t>
            </a:r>
            <a:r>
              <a:rPr lang="en-US" dirty="0">
                <a:latin typeface="Cambria" panose="02040503050406030204" pitchFamily="18" charset="0"/>
                <a:ea typeface="Cambria" panose="02040503050406030204" pitchFamily="18" charset="0"/>
              </a:rPr>
              <a:t>. This family claimed to be </a:t>
            </a:r>
            <a:r>
              <a:rPr lang="en-US" dirty="0" err="1">
                <a:latin typeface="Cambria" panose="02040503050406030204" pitchFamily="18" charset="0"/>
                <a:ea typeface="Cambria" panose="02040503050406030204" pitchFamily="18" charset="0"/>
              </a:rPr>
              <a:t>sayyids</a:t>
            </a:r>
            <a:r>
              <a:rPr lang="en-US" dirty="0">
                <a:latin typeface="Cambria" panose="02040503050406030204" pitchFamily="18" charset="0"/>
                <a:ea typeface="Cambria" panose="02040503050406030204" pitchFamily="18" charset="0"/>
              </a:rPr>
              <a:t>, or descendants of the Prophet Muhammad.</a:t>
            </a:r>
          </a:p>
        </p:txBody>
      </p:sp>
    </p:spTree>
    <p:extLst>
      <p:ext uri="{BB962C8B-B14F-4D97-AF65-F5344CB8AC3E}">
        <p14:creationId xmlns:p14="http://schemas.microsoft.com/office/powerpoint/2010/main" val="87017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245" y="788988"/>
            <a:ext cx="10808580" cy="1143000"/>
          </a:xfrm>
        </p:spPr>
        <p:txBody>
          <a:bodyPr>
            <a:normAutofit fontScale="90000"/>
          </a:bodyPr>
          <a:lstStyle/>
          <a:p>
            <a:pPr algn="ctr"/>
            <a:r>
              <a:rPr lang="en-US" dirty="0"/>
              <a:t>Lodi Dynasty (1451-1526), Last Dynasty of DS</a:t>
            </a:r>
            <a:br>
              <a:rPr lang="en-US" dirty="0"/>
            </a:br>
            <a:endParaRPr lang="en-US" dirty="0"/>
          </a:p>
        </p:txBody>
      </p:sp>
      <p:sp>
        <p:nvSpPr>
          <p:cNvPr id="3" name="Content Placeholder 2"/>
          <p:cNvSpPr>
            <a:spLocks noGrp="1"/>
          </p:cNvSpPr>
          <p:nvPr>
            <p:ph idx="1"/>
          </p:nvPr>
        </p:nvSpPr>
        <p:spPr>
          <a:xfrm>
            <a:off x="1314451" y="1447800"/>
            <a:ext cx="10594032" cy="4800600"/>
          </a:xfrm>
        </p:spPr>
        <p:txBody>
          <a:bodyPr/>
          <a:lstStyle/>
          <a:p>
            <a:pPr algn="just"/>
            <a:r>
              <a:rPr lang="en-US" dirty="0"/>
              <a:t>1. In the Battle of </a:t>
            </a:r>
            <a:r>
              <a:rPr lang="en-US" dirty="0" err="1"/>
              <a:t>Panipath</a:t>
            </a:r>
            <a:r>
              <a:rPr lang="en-US" dirty="0"/>
              <a:t> I, Babur defeated the last ruler of Lodi dynasty named ‘Ibrahim Lodi’ and founded the </a:t>
            </a:r>
            <a:r>
              <a:rPr lang="en-US" dirty="0" err="1"/>
              <a:t>Mughal</a:t>
            </a:r>
            <a:r>
              <a:rPr lang="en-US" dirty="0"/>
              <a:t> empire in </a:t>
            </a:r>
            <a:r>
              <a:rPr lang="en-US" dirty="0" err="1"/>
              <a:t>india</a:t>
            </a:r>
            <a:r>
              <a:rPr lang="en-US" dirty="0"/>
              <a:t> in 1526.</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3128963"/>
            <a:ext cx="7610474"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wheel(1)">
                                      <p:cBhvr>
                                        <p:cTn id="17"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551" y="808038"/>
            <a:ext cx="10517832" cy="773112"/>
          </a:xfrm>
        </p:spPr>
        <p:txBody>
          <a:bodyPr>
            <a:normAutofit fontScale="90000"/>
          </a:bodyPr>
          <a:lstStyle/>
          <a:p>
            <a:pPr algn="ctr"/>
            <a:r>
              <a:rPr lang="en-US" dirty="0"/>
              <a:t>Mughal Dynasty (First Phase)</a:t>
            </a:r>
            <a:br>
              <a:rPr lang="en-US" dirty="0"/>
            </a:br>
            <a:r>
              <a:rPr lang="en-US" dirty="0"/>
              <a:t>(1526-1539)</a:t>
            </a:r>
            <a:br>
              <a:rPr lang="en-US" dirty="0"/>
            </a:br>
            <a:endParaRPr lang="en-US" dirty="0"/>
          </a:p>
        </p:txBody>
      </p:sp>
      <p:sp>
        <p:nvSpPr>
          <p:cNvPr id="3" name="Content Placeholder 2"/>
          <p:cNvSpPr>
            <a:spLocks noGrp="1"/>
          </p:cNvSpPr>
          <p:nvPr>
            <p:ph idx="1"/>
          </p:nvPr>
        </p:nvSpPr>
        <p:spPr>
          <a:xfrm>
            <a:off x="2533649" y="1809750"/>
            <a:ext cx="8839201" cy="4438650"/>
          </a:xfrm>
        </p:spPr>
        <p:txBody>
          <a:bodyPr>
            <a:normAutofit lnSpcReduction="10000"/>
          </a:bodyPr>
          <a:lstStyle/>
          <a:p>
            <a:pPr algn="just"/>
            <a:r>
              <a:rPr lang="en-US" dirty="0"/>
              <a:t>1. </a:t>
            </a:r>
            <a:r>
              <a:rPr lang="en-US" dirty="0" err="1"/>
              <a:t>Jahiruddin</a:t>
            </a:r>
            <a:r>
              <a:rPr lang="en-US" dirty="0"/>
              <a:t> Muhammad Babur (1526-1530)- the founder of Mughal dynasty and the writer of ‘</a:t>
            </a:r>
            <a:r>
              <a:rPr lang="en-US" dirty="0" err="1"/>
              <a:t>Tuzk-i-Babr</a:t>
            </a:r>
            <a:r>
              <a:rPr lang="en-US" dirty="0"/>
              <a:t>’.</a:t>
            </a:r>
          </a:p>
          <a:p>
            <a:pPr marL="82296" indent="0" algn="just">
              <a:buNone/>
            </a:pPr>
            <a:endParaRPr lang="en-US" dirty="0"/>
          </a:p>
          <a:p>
            <a:pPr algn="just"/>
            <a:r>
              <a:rPr lang="en-US" dirty="0"/>
              <a:t>2. </a:t>
            </a:r>
            <a:r>
              <a:rPr lang="en-US" dirty="0" err="1"/>
              <a:t>Nasiruddin</a:t>
            </a:r>
            <a:r>
              <a:rPr lang="en-US" dirty="0"/>
              <a:t> Muhammad </a:t>
            </a:r>
            <a:r>
              <a:rPr lang="en-US" dirty="0" err="1"/>
              <a:t>Humayun</a:t>
            </a:r>
            <a:r>
              <a:rPr lang="en-US" dirty="0"/>
              <a:t> (1530-1540)- He was the eldest son of Babur, in 1538 he paid a visit to Bengal and named Bengal as ‘</a:t>
            </a:r>
            <a:r>
              <a:rPr lang="en-US" dirty="0" err="1"/>
              <a:t>Jannatabad</a:t>
            </a:r>
            <a:r>
              <a:rPr lang="en-US" dirty="0"/>
              <a:t>’.  He was </a:t>
            </a:r>
            <a:r>
              <a:rPr lang="en-US" dirty="0" err="1"/>
              <a:t>defeted</a:t>
            </a:r>
            <a:r>
              <a:rPr lang="en-US" dirty="0"/>
              <a:t> by Sher Shah in the Battle of </a:t>
            </a:r>
            <a:r>
              <a:rPr lang="en-US" dirty="0" err="1"/>
              <a:t>Chausar</a:t>
            </a:r>
            <a:r>
              <a:rPr lang="en-US" dirty="0"/>
              <a:t> in 1539 and fled to </a:t>
            </a:r>
            <a:r>
              <a:rPr lang="en-US" dirty="0" err="1"/>
              <a:t>persia</a:t>
            </a:r>
            <a:r>
              <a:rPr lang="en-US" dirty="0"/>
              <a:t>.</a:t>
            </a:r>
          </a:p>
          <a:p>
            <a:pPr marL="82296" indent="0">
              <a:buNone/>
            </a:pPr>
            <a:endParaRPr lang="en-US" dirty="0"/>
          </a:p>
        </p:txBody>
      </p:sp>
      <p:pic>
        <p:nvPicPr>
          <p:cNvPr id="10242" name="Picture 2" descr="Babur and the Complexities of Mughal Rule in India » Kesari Ex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6695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Mughal dynasty in India- Founder,Timeline,Administration,Rul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2247901"/>
            <a:ext cx="225742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Know History - 22 May 1545, on this day, Sher Shah Suri died. Sher Shah was  one of the most powerful and influential rulers of medieval India. The  first name of Sh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 y="4724401"/>
            <a:ext cx="2266950" cy="2133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0242"/>
                                        </p:tgtEl>
                                        <p:attrNameLst>
                                          <p:attrName>style.visibility</p:attrName>
                                        </p:attrNameLst>
                                      </p:cBhvr>
                                      <p:to>
                                        <p:strVal val="visible"/>
                                      </p:to>
                                    </p:set>
                                    <p:animEffect transition="in" filter="circle(in)">
                                      <p:cBhvr>
                                        <p:cTn id="26" dur="2000"/>
                                        <p:tgtEl>
                                          <p:spTgt spid="1024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0244"/>
                                        </p:tgtEl>
                                        <p:attrNameLst>
                                          <p:attrName>style.visibility</p:attrName>
                                        </p:attrNameLst>
                                      </p:cBhvr>
                                      <p:to>
                                        <p:strVal val="visible"/>
                                      </p:to>
                                    </p:set>
                                    <p:animEffect transition="in" filter="circle(in)">
                                      <p:cBhvr>
                                        <p:cTn id="31" dur="2000"/>
                                        <p:tgtEl>
                                          <p:spTgt spid="10244"/>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0246"/>
                                        </p:tgtEl>
                                        <p:attrNameLst>
                                          <p:attrName>style.visibility</p:attrName>
                                        </p:attrNameLst>
                                      </p:cBhvr>
                                      <p:to>
                                        <p:strVal val="visible"/>
                                      </p:to>
                                    </p:set>
                                    <p:animEffect transition="in" filter="wheel(1)">
                                      <p:cBhvr>
                                        <p:cTn id="36" dur="20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3_19.jpg"/>
          <p:cNvPicPr>
            <a:picLocks noGrp="1" noChangeAspect="1"/>
          </p:cNvPicPr>
          <p:nvPr>
            <p:ph sz="half" idx="1"/>
          </p:nvPr>
        </p:nvPicPr>
        <p:blipFill>
          <a:blip r:embed="rId2"/>
          <a:stretch>
            <a:fillRect/>
          </a:stretch>
        </p:blipFill>
        <p:spPr>
          <a:xfrm>
            <a:off x="1303338" y="1694436"/>
            <a:ext cx="4876800" cy="3446903"/>
          </a:xfrm>
        </p:spPr>
      </p:pic>
      <p:pic>
        <p:nvPicPr>
          <p:cNvPr id="11266" name="Picture 2" descr="Tomb of babur hi-res stock photography and images - Alamy"/>
          <p:cNvPicPr>
            <a:picLocks noChangeAspect="1" noChangeArrowheads="1"/>
          </p:cNvPicPr>
          <p:nvPr/>
        </p:nvPicPr>
        <p:blipFill rotWithShape="1">
          <a:blip r:embed="rId3">
            <a:extLst>
              <a:ext uri="{28A0092B-C50C-407E-A947-70E740481C1C}">
                <a14:useLocalDpi xmlns:a14="http://schemas.microsoft.com/office/drawing/2010/main" val="0"/>
              </a:ext>
            </a:extLst>
          </a:blip>
          <a:srcRect l="-2463" t="-5896" r="2463" b="5896"/>
          <a:stretch/>
        </p:blipFill>
        <p:spPr bwMode="auto">
          <a:xfrm>
            <a:off x="6099810" y="-266700"/>
            <a:ext cx="475869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wheel(1)">
                                      <p:cBhvr>
                                        <p:cTn id="12"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195" y="579438"/>
            <a:ext cx="9994837" cy="1143000"/>
          </a:xfrm>
        </p:spPr>
        <p:txBody>
          <a:bodyPr>
            <a:normAutofit fontScale="90000"/>
          </a:bodyPr>
          <a:lstStyle/>
          <a:p>
            <a:pPr algn="ctr"/>
            <a:r>
              <a:rPr lang="en-US" dirty="0" err="1"/>
              <a:t>Shur</a:t>
            </a:r>
            <a:r>
              <a:rPr lang="en-US" dirty="0"/>
              <a:t> Dynasty (1539-1555)</a:t>
            </a:r>
            <a:br>
              <a:rPr lang="en-US" dirty="0"/>
            </a:br>
            <a:endParaRPr lang="en-US" dirty="0"/>
          </a:p>
        </p:txBody>
      </p:sp>
      <p:sp>
        <p:nvSpPr>
          <p:cNvPr id="3" name="Content Placeholder 2"/>
          <p:cNvSpPr>
            <a:spLocks noGrp="1"/>
          </p:cNvSpPr>
          <p:nvPr>
            <p:ph idx="1"/>
          </p:nvPr>
        </p:nvSpPr>
        <p:spPr>
          <a:xfrm>
            <a:off x="1390651" y="1447800"/>
            <a:ext cx="10517832" cy="4800600"/>
          </a:xfrm>
        </p:spPr>
        <p:txBody>
          <a:bodyPr/>
          <a:lstStyle/>
          <a:p>
            <a:pPr algn="just"/>
            <a:r>
              <a:rPr lang="en-US" dirty="0"/>
              <a:t>1. Sher Shah- Grand Trunk Road (4830 KM)- extended from </a:t>
            </a:r>
            <a:r>
              <a:rPr lang="en-US" dirty="0" err="1"/>
              <a:t>Sonargaon</a:t>
            </a:r>
            <a:r>
              <a:rPr lang="en-US" dirty="0"/>
              <a:t> to Lahore, Postal System, </a:t>
            </a:r>
            <a:r>
              <a:rPr lang="en-US" dirty="0" err="1"/>
              <a:t>Kabuliyat</a:t>
            </a:r>
            <a:r>
              <a:rPr lang="en-US" dirty="0"/>
              <a:t> (deed to </a:t>
            </a:r>
            <a:r>
              <a:rPr lang="en-US" dirty="0" err="1"/>
              <a:t>govt</a:t>
            </a:r>
            <a:r>
              <a:rPr lang="en-US" dirty="0"/>
              <a:t>) and </a:t>
            </a:r>
            <a:r>
              <a:rPr lang="en-US" dirty="0" err="1"/>
              <a:t>Patta</a:t>
            </a:r>
            <a:r>
              <a:rPr lang="en-US" dirty="0"/>
              <a:t> (from </a:t>
            </a:r>
            <a:r>
              <a:rPr lang="en-US" dirty="0" err="1"/>
              <a:t>Govt</a:t>
            </a:r>
            <a:r>
              <a:rPr lang="en-US" dirty="0"/>
              <a:t>)</a:t>
            </a:r>
          </a:p>
          <a:p>
            <a:endParaRPr lang="en-US" dirty="0"/>
          </a:p>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4" y="3295650"/>
            <a:ext cx="5210175" cy="323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14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2290"/>
                                        </p:tgtEl>
                                        <p:attrNameLst>
                                          <p:attrName>style.visibility</p:attrName>
                                        </p:attrNameLst>
                                      </p:cBhvr>
                                      <p:to>
                                        <p:strVal val="visible"/>
                                      </p:to>
                                    </p:set>
                                    <p:anim calcmode="lin" valueType="num">
                                      <p:cBhvr>
                                        <p:cTn id="13" dur="500" fill="hold"/>
                                        <p:tgtEl>
                                          <p:spTgt spid="12290"/>
                                        </p:tgtEl>
                                        <p:attrNameLst>
                                          <p:attrName>ppt_w</p:attrName>
                                        </p:attrNameLst>
                                      </p:cBhvr>
                                      <p:tavLst>
                                        <p:tav tm="0">
                                          <p:val>
                                            <p:fltVal val="0"/>
                                          </p:val>
                                        </p:tav>
                                        <p:tav tm="100000">
                                          <p:val>
                                            <p:strVal val="#ppt_w"/>
                                          </p:val>
                                        </p:tav>
                                      </p:tavLst>
                                    </p:anim>
                                    <p:anim calcmode="lin" valueType="num">
                                      <p:cBhvr>
                                        <p:cTn id="14" dur="500" fill="hold"/>
                                        <p:tgtEl>
                                          <p:spTgt spid="12290"/>
                                        </p:tgtEl>
                                        <p:attrNameLst>
                                          <p:attrName>ppt_h</p:attrName>
                                        </p:attrNameLst>
                                      </p:cBhvr>
                                      <p:tavLst>
                                        <p:tav tm="0">
                                          <p:val>
                                            <p:fltVal val="0"/>
                                          </p:val>
                                        </p:tav>
                                        <p:tav tm="100000">
                                          <p:val>
                                            <p:strVal val="#ppt_h"/>
                                          </p:val>
                                        </p:tav>
                                      </p:tavLst>
                                    </p:anim>
                                    <p:animEffect transition="in" filter="fade">
                                      <p:cBhvr>
                                        <p:cTn id="15"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450" y="465138"/>
            <a:ext cx="7429500" cy="1143000"/>
          </a:xfrm>
        </p:spPr>
        <p:txBody>
          <a:bodyPr>
            <a:normAutofit fontScale="90000"/>
          </a:bodyPr>
          <a:lstStyle/>
          <a:p>
            <a:pPr algn="just"/>
            <a:r>
              <a:rPr lang="en-US" sz="4000" dirty="0"/>
              <a:t>Restored Mughal Dynasty (2</a:t>
            </a:r>
            <a:r>
              <a:rPr lang="en-US" sz="4000" baseline="30000" dirty="0"/>
              <a:t>nd</a:t>
            </a:r>
            <a:r>
              <a:rPr lang="en-US" sz="4000" dirty="0"/>
              <a:t> Phase)</a:t>
            </a:r>
            <a:br>
              <a:rPr lang="en-US" sz="4000" dirty="0"/>
            </a:br>
            <a:r>
              <a:rPr lang="en-US" sz="4000" dirty="0"/>
              <a:t>(1555-1707)</a:t>
            </a:r>
            <a:br>
              <a:rPr lang="en-US" dirty="0"/>
            </a:br>
            <a:endParaRPr lang="en-US" dirty="0"/>
          </a:p>
        </p:txBody>
      </p:sp>
      <p:sp>
        <p:nvSpPr>
          <p:cNvPr id="3" name="Content Placeholder 2"/>
          <p:cNvSpPr>
            <a:spLocks noGrp="1"/>
          </p:cNvSpPr>
          <p:nvPr>
            <p:ph idx="1"/>
          </p:nvPr>
        </p:nvSpPr>
        <p:spPr>
          <a:xfrm>
            <a:off x="1352550" y="1200150"/>
            <a:ext cx="10534650" cy="2990850"/>
          </a:xfrm>
        </p:spPr>
        <p:txBody>
          <a:bodyPr>
            <a:noAutofit/>
          </a:bodyPr>
          <a:lstStyle/>
          <a:p>
            <a:pPr algn="just"/>
            <a:r>
              <a:rPr lang="en-US" sz="2400" dirty="0" err="1">
                <a:latin typeface="Cambria" panose="02040503050406030204" pitchFamily="18" charset="0"/>
                <a:ea typeface="Cambria" panose="02040503050406030204" pitchFamily="18" charset="0"/>
              </a:rPr>
              <a:t>Humayun</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Humayun</a:t>
            </a:r>
            <a:r>
              <a:rPr lang="en-US" sz="2400" dirty="0">
                <a:latin typeface="Cambria" panose="02040503050406030204" pitchFamily="18" charset="0"/>
                <a:ea typeface="Cambria" panose="02040503050406030204" pitchFamily="18" charset="0"/>
              </a:rPr>
              <a:t> restored his title from the </a:t>
            </a:r>
            <a:r>
              <a:rPr lang="en-US" sz="2400" dirty="0" err="1">
                <a:latin typeface="Cambria" panose="02040503050406030204" pitchFamily="18" charset="0"/>
                <a:ea typeface="Cambria" panose="02040503050406030204" pitchFamily="18" charset="0"/>
              </a:rPr>
              <a:t>Shurs</a:t>
            </a:r>
            <a:r>
              <a:rPr lang="en-US" sz="2400" dirty="0">
                <a:latin typeface="Cambria" panose="02040503050406030204" pitchFamily="18" charset="0"/>
                <a:ea typeface="Cambria" panose="02040503050406030204" pitchFamily="18" charset="0"/>
              </a:rPr>
              <a:t> in 1555 by the help of Persian ruler and died in 1556.</a:t>
            </a:r>
          </a:p>
          <a:p>
            <a:pPr algn="just"/>
            <a:r>
              <a:rPr lang="en-US" sz="2400" dirty="0">
                <a:latin typeface="Cambria" panose="02040503050406030204" pitchFamily="18" charset="0"/>
                <a:ea typeface="Cambria" panose="02040503050406030204" pitchFamily="18" charset="0"/>
              </a:rPr>
              <a:t>3. </a:t>
            </a:r>
            <a:r>
              <a:rPr lang="en-US" sz="2400" dirty="0" err="1">
                <a:latin typeface="Cambria" panose="02040503050406030204" pitchFamily="18" charset="0"/>
                <a:ea typeface="Cambria" panose="02040503050406030204" pitchFamily="18" charset="0"/>
              </a:rPr>
              <a:t>Jalal</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uddin</a:t>
            </a:r>
            <a:r>
              <a:rPr lang="en-US" sz="2400" dirty="0">
                <a:latin typeface="Cambria" panose="02040503050406030204" pitchFamily="18" charset="0"/>
                <a:ea typeface="Cambria" panose="02040503050406030204" pitchFamily="18" charset="0"/>
              </a:rPr>
              <a:t> Muhammad Akbar (1556-1605)- At the age of only 13, he ascended on the throne, the great Akbar for his liberal policy. He repealed </a:t>
            </a:r>
            <a:r>
              <a:rPr lang="en-US" sz="2400" dirty="0" err="1">
                <a:latin typeface="Cambria" panose="02040503050406030204" pitchFamily="18" charset="0"/>
                <a:ea typeface="Cambria" panose="02040503050406030204" pitchFamily="18" charset="0"/>
              </a:rPr>
              <a:t>Zizya</a:t>
            </a:r>
            <a:r>
              <a:rPr lang="en-US" sz="2400" dirty="0">
                <a:latin typeface="Cambria" panose="02040503050406030204" pitchFamily="18" charset="0"/>
                <a:ea typeface="Cambria" panose="02040503050406030204" pitchFamily="18" charset="0"/>
              </a:rPr>
              <a:t> tax, married </a:t>
            </a:r>
            <a:r>
              <a:rPr lang="en-US" sz="2400" dirty="0" err="1">
                <a:latin typeface="Cambria" panose="02040503050406030204" pitchFamily="18" charset="0"/>
                <a:ea typeface="Cambria" panose="02040503050406030204" pitchFamily="18" charset="0"/>
              </a:rPr>
              <a:t>Jodhabai</a:t>
            </a:r>
            <a:r>
              <a:rPr lang="en-US" sz="2400" dirty="0">
                <a:latin typeface="Cambria" panose="02040503050406030204" pitchFamily="18" charset="0"/>
                <a:ea typeface="Cambria" panose="02040503050406030204" pitchFamily="18" charset="0"/>
              </a:rPr>
              <a:t>, the daughter of the </a:t>
            </a:r>
            <a:r>
              <a:rPr lang="en-US" sz="2400" dirty="0" err="1">
                <a:latin typeface="Cambria" panose="02040503050406030204" pitchFamily="18" charset="0"/>
                <a:ea typeface="Cambria" panose="02040503050406030204" pitchFamily="18" charset="0"/>
              </a:rPr>
              <a:t>rajputna</a:t>
            </a:r>
            <a:r>
              <a:rPr lang="en-US" sz="2400" dirty="0">
                <a:latin typeface="Cambria" panose="02040503050406030204" pitchFamily="18" charset="0"/>
                <a:ea typeface="Cambria" panose="02040503050406030204" pitchFamily="18" charset="0"/>
              </a:rPr>
              <a:t> and appointed a number of </a:t>
            </a:r>
            <a:r>
              <a:rPr lang="en-US" sz="2400" dirty="0" err="1">
                <a:latin typeface="Cambria" panose="02040503050406030204" pitchFamily="18" charset="0"/>
                <a:ea typeface="Cambria" panose="02040503050406030204" pitchFamily="18" charset="0"/>
              </a:rPr>
              <a:t>rajputna</a:t>
            </a:r>
            <a:r>
              <a:rPr lang="en-US" sz="2400" dirty="0">
                <a:latin typeface="Cambria" panose="02040503050406030204" pitchFamily="18" charset="0"/>
                <a:ea typeface="Cambria" panose="02040503050406030204" pitchFamily="18" charset="0"/>
              </a:rPr>
              <a:t> in the higher administration. Finally he introduced Din-e-</a:t>
            </a:r>
            <a:r>
              <a:rPr lang="en-US" sz="2400" dirty="0" err="1">
                <a:latin typeface="Cambria" panose="02040503050406030204" pitchFamily="18" charset="0"/>
                <a:ea typeface="Cambria" panose="02040503050406030204" pitchFamily="18" charset="0"/>
              </a:rPr>
              <a:t>Ilahi</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Baro</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Bhuiyans</a:t>
            </a:r>
            <a:r>
              <a:rPr lang="en-US" sz="2400" dirty="0">
                <a:latin typeface="Cambria" panose="02040503050406030204" pitchFamily="18" charset="0"/>
                <a:ea typeface="Cambria" panose="02040503050406030204" pitchFamily="18" charset="0"/>
              </a:rPr>
              <a:t> were evolved in </a:t>
            </a:r>
            <a:r>
              <a:rPr lang="en-US" sz="2400" dirty="0" err="1">
                <a:latin typeface="Cambria" panose="02040503050406030204" pitchFamily="18" charset="0"/>
                <a:ea typeface="Cambria" panose="02040503050406030204" pitchFamily="18" charset="0"/>
              </a:rPr>
              <a:t>Benbal</a:t>
            </a:r>
            <a:r>
              <a:rPr lang="en-US" sz="2400" dirty="0">
                <a:latin typeface="Cambria" panose="02040503050406030204" pitchFamily="18" charset="0"/>
                <a:ea typeface="Cambria" panose="02040503050406030204" pitchFamily="18" charset="0"/>
              </a:rPr>
              <a:t> during his reign and Bengal was known as ‘</a:t>
            </a:r>
            <a:r>
              <a:rPr lang="en-US" sz="2400" dirty="0" err="1">
                <a:latin typeface="Cambria" panose="02040503050406030204" pitchFamily="18" charset="0"/>
                <a:ea typeface="Cambria" panose="02040503050406030204" pitchFamily="18" charset="0"/>
              </a:rPr>
              <a:t>Subah-i-Bengala</a:t>
            </a:r>
            <a:r>
              <a:rPr lang="en-US" sz="2400" dirty="0">
                <a:latin typeface="Cambria" panose="02040503050406030204" pitchFamily="18" charset="0"/>
                <a:ea typeface="Cambria" panose="02040503050406030204" pitchFamily="18" charset="0"/>
              </a:rPr>
              <a:t>’.</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4467224"/>
            <a:ext cx="191452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7495"/>
          <a:stretch/>
        </p:blipFill>
        <p:spPr bwMode="auto">
          <a:xfrm>
            <a:off x="9529656" y="4152899"/>
            <a:ext cx="1862243" cy="2705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7100" y="4152899"/>
            <a:ext cx="1981199" cy="2705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descr="https://encrypted-tbn0.gstatic.com/images?q=tbn:ANd9GcSUUraRP5AXGUiVXd3V_uUgXJLEQFsH3Fi1GQ&am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839" y="4467224"/>
            <a:ext cx="1909762" cy="2381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314"/>
                                        </p:tgtEl>
                                        <p:attrNameLst>
                                          <p:attrName>style.visibility</p:attrName>
                                        </p:attrNameLst>
                                      </p:cBhvr>
                                      <p:to>
                                        <p:strVal val="visible"/>
                                      </p:to>
                                    </p:set>
                                    <p:animEffect transition="in" filter="fade">
                                      <p:cBhvr>
                                        <p:cTn id="23" dur="1000"/>
                                        <p:tgtEl>
                                          <p:spTgt spid="13314"/>
                                        </p:tgtEl>
                                      </p:cBhvr>
                                    </p:animEffect>
                                    <p:anim calcmode="lin" valueType="num">
                                      <p:cBhvr>
                                        <p:cTn id="24" dur="1000" fill="hold"/>
                                        <p:tgtEl>
                                          <p:spTgt spid="13314"/>
                                        </p:tgtEl>
                                        <p:attrNameLst>
                                          <p:attrName>ppt_x</p:attrName>
                                        </p:attrNameLst>
                                      </p:cBhvr>
                                      <p:tavLst>
                                        <p:tav tm="0">
                                          <p:val>
                                            <p:strVal val="#ppt_x"/>
                                          </p:val>
                                        </p:tav>
                                        <p:tav tm="100000">
                                          <p:val>
                                            <p:strVal val="#ppt_x"/>
                                          </p:val>
                                        </p:tav>
                                      </p:tavLst>
                                    </p:anim>
                                    <p:anim calcmode="lin" valueType="num">
                                      <p:cBhvr>
                                        <p:cTn id="25"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3318"/>
                                        </p:tgtEl>
                                        <p:attrNameLst>
                                          <p:attrName>style.visibility</p:attrName>
                                        </p:attrNameLst>
                                      </p:cBhvr>
                                      <p:to>
                                        <p:strVal val="visible"/>
                                      </p:to>
                                    </p:set>
                                    <p:animEffect transition="in" filter="circle(in)">
                                      <p:cBhvr>
                                        <p:cTn id="30" dur="2000"/>
                                        <p:tgtEl>
                                          <p:spTgt spid="1331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316"/>
                                        </p:tgtEl>
                                        <p:attrNameLst>
                                          <p:attrName>style.visibility</p:attrName>
                                        </p:attrNameLst>
                                      </p:cBhvr>
                                      <p:to>
                                        <p:strVal val="visible"/>
                                      </p:to>
                                    </p:set>
                                    <p:anim calcmode="lin" valueType="num">
                                      <p:cBhvr additive="base">
                                        <p:cTn id="35" dur="500" fill="hold"/>
                                        <p:tgtEl>
                                          <p:spTgt spid="13316"/>
                                        </p:tgtEl>
                                        <p:attrNameLst>
                                          <p:attrName>ppt_x</p:attrName>
                                        </p:attrNameLst>
                                      </p:cBhvr>
                                      <p:tavLst>
                                        <p:tav tm="0">
                                          <p:val>
                                            <p:strVal val="#ppt_x"/>
                                          </p:val>
                                        </p:tav>
                                        <p:tav tm="100000">
                                          <p:val>
                                            <p:strVal val="#ppt_x"/>
                                          </p:val>
                                        </p:tav>
                                      </p:tavLst>
                                    </p:anim>
                                    <p:anim calcmode="lin" valueType="num">
                                      <p:cBhvr additive="base">
                                        <p:cTn id="36"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13315"/>
                                        </p:tgtEl>
                                        <p:attrNameLst>
                                          <p:attrName>style.visibility</p:attrName>
                                        </p:attrNameLst>
                                      </p:cBhvr>
                                      <p:to>
                                        <p:strVal val="visible"/>
                                      </p:to>
                                    </p:set>
                                    <p:animEffect transition="in" filter="wipe(down)">
                                      <p:cBhvr>
                                        <p:cTn id="41" dur="580">
                                          <p:stCondLst>
                                            <p:cond delay="0"/>
                                          </p:stCondLst>
                                        </p:cTn>
                                        <p:tgtEl>
                                          <p:spTgt spid="13315"/>
                                        </p:tgtEl>
                                      </p:cBhvr>
                                    </p:animEffect>
                                    <p:anim calcmode="lin" valueType="num">
                                      <p:cBhvr>
                                        <p:cTn id="42" dur="1822" tmFilter="0,0; 0.14,0.36; 0.43,0.73; 0.71,0.91; 1.0,1.0">
                                          <p:stCondLst>
                                            <p:cond delay="0"/>
                                          </p:stCondLst>
                                        </p:cTn>
                                        <p:tgtEl>
                                          <p:spTgt spid="1331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31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31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31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315"/>
                                        </p:tgtEl>
                                        <p:attrNameLst>
                                          <p:attrName>ppt_y</p:attrName>
                                        </p:attrNameLst>
                                      </p:cBhvr>
                                      <p:tavLst>
                                        <p:tav tm="0" fmla="#ppt_y-sin(pi*$)/81">
                                          <p:val>
                                            <p:fltVal val="0"/>
                                          </p:val>
                                        </p:tav>
                                        <p:tav tm="100000">
                                          <p:val>
                                            <p:fltVal val="1"/>
                                          </p:val>
                                        </p:tav>
                                      </p:tavLst>
                                    </p:anim>
                                    <p:animScale>
                                      <p:cBhvr>
                                        <p:cTn id="47" dur="26">
                                          <p:stCondLst>
                                            <p:cond delay="650"/>
                                          </p:stCondLst>
                                        </p:cTn>
                                        <p:tgtEl>
                                          <p:spTgt spid="13315"/>
                                        </p:tgtEl>
                                      </p:cBhvr>
                                      <p:to x="100000" y="60000"/>
                                    </p:animScale>
                                    <p:animScale>
                                      <p:cBhvr>
                                        <p:cTn id="48" dur="166" decel="50000">
                                          <p:stCondLst>
                                            <p:cond delay="676"/>
                                          </p:stCondLst>
                                        </p:cTn>
                                        <p:tgtEl>
                                          <p:spTgt spid="13315"/>
                                        </p:tgtEl>
                                      </p:cBhvr>
                                      <p:to x="100000" y="100000"/>
                                    </p:animScale>
                                    <p:animScale>
                                      <p:cBhvr>
                                        <p:cTn id="49" dur="26">
                                          <p:stCondLst>
                                            <p:cond delay="1312"/>
                                          </p:stCondLst>
                                        </p:cTn>
                                        <p:tgtEl>
                                          <p:spTgt spid="13315"/>
                                        </p:tgtEl>
                                      </p:cBhvr>
                                      <p:to x="100000" y="80000"/>
                                    </p:animScale>
                                    <p:animScale>
                                      <p:cBhvr>
                                        <p:cTn id="50" dur="166" decel="50000">
                                          <p:stCondLst>
                                            <p:cond delay="1338"/>
                                          </p:stCondLst>
                                        </p:cTn>
                                        <p:tgtEl>
                                          <p:spTgt spid="13315"/>
                                        </p:tgtEl>
                                      </p:cBhvr>
                                      <p:to x="100000" y="100000"/>
                                    </p:animScale>
                                    <p:animScale>
                                      <p:cBhvr>
                                        <p:cTn id="51" dur="26">
                                          <p:stCondLst>
                                            <p:cond delay="1642"/>
                                          </p:stCondLst>
                                        </p:cTn>
                                        <p:tgtEl>
                                          <p:spTgt spid="13315"/>
                                        </p:tgtEl>
                                      </p:cBhvr>
                                      <p:to x="100000" y="90000"/>
                                    </p:animScale>
                                    <p:animScale>
                                      <p:cBhvr>
                                        <p:cTn id="52" dur="166" decel="50000">
                                          <p:stCondLst>
                                            <p:cond delay="1668"/>
                                          </p:stCondLst>
                                        </p:cTn>
                                        <p:tgtEl>
                                          <p:spTgt spid="13315"/>
                                        </p:tgtEl>
                                      </p:cBhvr>
                                      <p:to x="100000" y="100000"/>
                                    </p:animScale>
                                    <p:animScale>
                                      <p:cBhvr>
                                        <p:cTn id="53" dur="26">
                                          <p:stCondLst>
                                            <p:cond delay="1808"/>
                                          </p:stCondLst>
                                        </p:cTn>
                                        <p:tgtEl>
                                          <p:spTgt spid="13315"/>
                                        </p:tgtEl>
                                      </p:cBhvr>
                                      <p:to x="100000" y="95000"/>
                                    </p:animScale>
                                    <p:animScale>
                                      <p:cBhvr>
                                        <p:cTn id="54" dur="166" decel="50000">
                                          <p:stCondLst>
                                            <p:cond delay="1834"/>
                                          </p:stCondLst>
                                        </p:cTn>
                                        <p:tgtEl>
                                          <p:spTgt spid="133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243" y="627529"/>
            <a:ext cx="11106694" cy="1173162"/>
          </a:xfrm>
        </p:spPr>
        <p:txBody>
          <a:bodyPr>
            <a:normAutofit/>
          </a:bodyPr>
          <a:lstStyle/>
          <a:p>
            <a:r>
              <a:rPr lang="en-US" sz="2800" b="1" dirty="0"/>
              <a:t>Early literary, Epigraphic and Geographic accounts</a:t>
            </a:r>
          </a:p>
        </p:txBody>
      </p:sp>
      <p:sp>
        <p:nvSpPr>
          <p:cNvPr id="3" name="Content Placeholder 2"/>
          <p:cNvSpPr>
            <a:spLocks noGrp="1"/>
          </p:cNvSpPr>
          <p:nvPr>
            <p:ph idx="1"/>
          </p:nvPr>
        </p:nvSpPr>
        <p:spPr>
          <a:xfrm>
            <a:off x="1507523" y="2145413"/>
            <a:ext cx="9955953" cy="3116450"/>
          </a:xfrm>
        </p:spPr>
        <p:txBody>
          <a:bodyPr>
            <a:normAutofit fontScale="85000" lnSpcReduction="20000"/>
          </a:bodyPr>
          <a:lstStyle/>
          <a:p>
            <a:pPr algn="just"/>
            <a:r>
              <a:rPr lang="en-US" dirty="0">
                <a:latin typeface="Calibri" panose="020F0502020204030204" pitchFamily="34" charset="0"/>
              </a:rPr>
              <a:t>The ancient Bengal region features prominently in legendary history of India, Sri Lanka, Siam, Indonesia, Cambodia, Burma, Nepal, Tibet, China.</a:t>
            </a:r>
          </a:p>
          <a:p>
            <a:pPr algn="just"/>
            <a:r>
              <a:rPr lang="en-US" dirty="0">
                <a:latin typeface="Calibri" panose="020F0502020204030204" pitchFamily="34" charset="0"/>
              </a:rPr>
              <a:t>According to the Indian epic </a:t>
            </a:r>
            <a:r>
              <a:rPr lang="en-US" i="1" dirty="0">
                <a:latin typeface="Calibri" panose="020F0502020204030204" pitchFamily="34" charset="0"/>
              </a:rPr>
              <a:t>Mahabharata</a:t>
            </a:r>
            <a:r>
              <a:rPr lang="en-US" dirty="0">
                <a:latin typeface="Calibri" panose="020F0502020204030204" pitchFamily="34" charset="0"/>
              </a:rPr>
              <a:t>, the </a:t>
            </a:r>
            <a:r>
              <a:rPr lang="en-US" dirty="0" err="1">
                <a:latin typeface="Calibri" panose="020F0502020204030204" pitchFamily="34" charset="0"/>
              </a:rPr>
              <a:t>Vanga</a:t>
            </a:r>
            <a:r>
              <a:rPr lang="en-US" dirty="0">
                <a:latin typeface="Calibri" panose="020F0502020204030204" pitchFamily="34" charset="0"/>
              </a:rPr>
              <a:t> Kingdom was located in Eastern India. </a:t>
            </a:r>
          </a:p>
          <a:p>
            <a:pPr algn="just"/>
            <a:r>
              <a:rPr lang="en-US" dirty="0">
                <a:latin typeface="Calibri" panose="020F0502020204030204" pitchFamily="34" charset="0"/>
              </a:rPr>
              <a:t>According to Sri Lankan history, the first king of Sri Lanka was Prince </a:t>
            </a:r>
            <a:r>
              <a:rPr lang="en-US" dirty="0" err="1">
                <a:latin typeface="Calibri" panose="020F0502020204030204" pitchFamily="34" charset="0"/>
              </a:rPr>
              <a:t>Vijaya</a:t>
            </a:r>
            <a:r>
              <a:rPr lang="en-US" dirty="0">
                <a:latin typeface="Calibri" panose="020F0502020204030204" pitchFamily="34" charset="0"/>
              </a:rPr>
              <a:t> who led a fleet from India to conquer the island of Lanka. Prince </a:t>
            </a:r>
            <a:r>
              <a:rPr lang="en-US" dirty="0" err="1">
                <a:latin typeface="Calibri" panose="020F0502020204030204" pitchFamily="34" charset="0"/>
              </a:rPr>
              <a:t>Vijaya's</a:t>
            </a:r>
            <a:r>
              <a:rPr lang="en-US" dirty="0">
                <a:latin typeface="Calibri" panose="020F0502020204030204" pitchFamily="34" charset="0"/>
              </a:rPr>
              <a:t> ancestral home was Bengal.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951" y="552450"/>
            <a:ext cx="10403532" cy="865188"/>
          </a:xfrm>
        </p:spPr>
        <p:txBody>
          <a:bodyPr>
            <a:normAutofit fontScale="90000"/>
          </a:bodyPr>
          <a:lstStyle/>
          <a:p>
            <a:r>
              <a:rPr lang="en-US" sz="4400" dirty="0"/>
              <a:t>Restored Mughal Dynasty (2</a:t>
            </a:r>
            <a:r>
              <a:rPr lang="en-US" sz="4400" baseline="30000" dirty="0"/>
              <a:t>nd</a:t>
            </a:r>
            <a:r>
              <a:rPr lang="en-US" sz="4400" dirty="0"/>
              <a:t> Phase)</a:t>
            </a:r>
            <a:br>
              <a:rPr lang="en-US" sz="4400" dirty="0"/>
            </a:br>
            <a:r>
              <a:rPr lang="en-US" sz="4400" dirty="0"/>
              <a:t>(1555-1707)</a:t>
            </a:r>
            <a:br>
              <a:rPr lang="en-US" dirty="0"/>
            </a:br>
            <a:endParaRPr lang="en-US" dirty="0"/>
          </a:p>
        </p:txBody>
      </p:sp>
      <p:sp>
        <p:nvSpPr>
          <p:cNvPr id="3" name="Content Placeholder 2"/>
          <p:cNvSpPr>
            <a:spLocks noGrp="1"/>
          </p:cNvSpPr>
          <p:nvPr>
            <p:ph idx="1"/>
          </p:nvPr>
        </p:nvSpPr>
        <p:spPr>
          <a:xfrm>
            <a:off x="1428751" y="1447800"/>
            <a:ext cx="10479732" cy="2076450"/>
          </a:xfrm>
        </p:spPr>
        <p:txBody>
          <a:bodyPr/>
          <a:lstStyle/>
          <a:p>
            <a:pPr algn="just"/>
            <a:r>
              <a:rPr lang="en-US" dirty="0">
                <a:latin typeface="Cambria" panose="02040503050406030204" pitchFamily="18" charset="0"/>
                <a:ea typeface="Cambria" panose="02040503050406030204" pitchFamily="18" charset="0"/>
              </a:rPr>
              <a:t>4. </a:t>
            </a:r>
            <a:r>
              <a:rPr lang="en-US" dirty="0" err="1">
                <a:latin typeface="Cambria" panose="02040503050406030204" pitchFamily="18" charset="0"/>
                <a:ea typeface="Cambria" panose="02040503050406030204" pitchFamily="18" charset="0"/>
              </a:rPr>
              <a:t>Nur</a:t>
            </a:r>
            <a:r>
              <a:rPr lang="en-US" dirty="0">
                <a:latin typeface="Cambria" panose="02040503050406030204" pitchFamily="18" charset="0"/>
                <a:ea typeface="Cambria" panose="02040503050406030204" pitchFamily="18" charset="0"/>
              </a:rPr>
              <a:t> Uddin Muhammad Jahangir [BP] (1605-1627)- He introduced </a:t>
            </a:r>
            <a:r>
              <a:rPr lang="en-US" dirty="0" err="1">
                <a:latin typeface="Cambria" panose="02040503050406030204" pitchFamily="18" charset="0"/>
                <a:ea typeface="Cambria" panose="02040503050406030204" pitchFamily="18" charset="0"/>
              </a:rPr>
              <a:t>persian</a:t>
            </a:r>
            <a:r>
              <a:rPr lang="en-US" dirty="0">
                <a:latin typeface="Cambria" panose="02040503050406030204" pitchFamily="18" charset="0"/>
                <a:ea typeface="Cambria" panose="02040503050406030204" pitchFamily="18" charset="0"/>
              </a:rPr>
              <a:t> as official language and consolidated the political and military authority over Bengal for the very first time.</a:t>
            </a:r>
          </a:p>
          <a:p>
            <a:pPr algn="just"/>
            <a:endParaRPr lang="en-US"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45" y="3152772"/>
            <a:ext cx="2606468" cy="3486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3619500"/>
            <a:ext cx="5029200"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66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ircle(in)">
                                      <p:cBhvr>
                                        <p:cTn id="15" dur="2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14338"/>
                                        </p:tgtEl>
                                        <p:attrNameLst>
                                          <p:attrName>style.visibility</p:attrName>
                                        </p:attrNameLst>
                                      </p:cBhvr>
                                      <p:to>
                                        <p:strVal val="visible"/>
                                      </p:to>
                                    </p:set>
                                    <p:animEffect transition="in" filter="wipe(down)">
                                      <p:cBhvr>
                                        <p:cTn id="20" dur="580">
                                          <p:stCondLst>
                                            <p:cond delay="0"/>
                                          </p:stCondLst>
                                        </p:cTn>
                                        <p:tgtEl>
                                          <p:spTgt spid="14338"/>
                                        </p:tgtEl>
                                      </p:cBhvr>
                                    </p:animEffect>
                                    <p:anim calcmode="lin" valueType="num">
                                      <p:cBhvr>
                                        <p:cTn id="21" dur="1822" tmFilter="0,0; 0.14,0.36; 0.43,0.73; 0.71,0.91; 1.0,1.0">
                                          <p:stCondLst>
                                            <p:cond delay="0"/>
                                          </p:stCondLst>
                                        </p:cTn>
                                        <p:tgtEl>
                                          <p:spTgt spid="1433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433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433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433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4338"/>
                                        </p:tgtEl>
                                        <p:attrNameLst>
                                          <p:attrName>ppt_y</p:attrName>
                                        </p:attrNameLst>
                                      </p:cBhvr>
                                      <p:tavLst>
                                        <p:tav tm="0" fmla="#ppt_y-sin(pi*$)/81">
                                          <p:val>
                                            <p:fltVal val="0"/>
                                          </p:val>
                                        </p:tav>
                                        <p:tav tm="100000">
                                          <p:val>
                                            <p:fltVal val="1"/>
                                          </p:val>
                                        </p:tav>
                                      </p:tavLst>
                                    </p:anim>
                                    <p:animScale>
                                      <p:cBhvr>
                                        <p:cTn id="26" dur="26">
                                          <p:stCondLst>
                                            <p:cond delay="650"/>
                                          </p:stCondLst>
                                        </p:cTn>
                                        <p:tgtEl>
                                          <p:spTgt spid="14338"/>
                                        </p:tgtEl>
                                      </p:cBhvr>
                                      <p:to x="100000" y="60000"/>
                                    </p:animScale>
                                    <p:animScale>
                                      <p:cBhvr>
                                        <p:cTn id="27" dur="166" decel="50000">
                                          <p:stCondLst>
                                            <p:cond delay="676"/>
                                          </p:stCondLst>
                                        </p:cTn>
                                        <p:tgtEl>
                                          <p:spTgt spid="14338"/>
                                        </p:tgtEl>
                                      </p:cBhvr>
                                      <p:to x="100000" y="100000"/>
                                    </p:animScale>
                                    <p:animScale>
                                      <p:cBhvr>
                                        <p:cTn id="28" dur="26">
                                          <p:stCondLst>
                                            <p:cond delay="1312"/>
                                          </p:stCondLst>
                                        </p:cTn>
                                        <p:tgtEl>
                                          <p:spTgt spid="14338"/>
                                        </p:tgtEl>
                                      </p:cBhvr>
                                      <p:to x="100000" y="80000"/>
                                    </p:animScale>
                                    <p:animScale>
                                      <p:cBhvr>
                                        <p:cTn id="29" dur="166" decel="50000">
                                          <p:stCondLst>
                                            <p:cond delay="1338"/>
                                          </p:stCondLst>
                                        </p:cTn>
                                        <p:tgtEl>
                                          <p:spTgt spid="14338"/>
                                        </p:tgtEl>
                                      </p:cBhvr>
                                      <p:to x="100000" y="100000"/>
                                    </p:animScale>
                                    <p:animScale>
                                      <p:cBhvr>
                                        <p:cTn id="30" dur="26">
                                          <p:stCondLst>
                                            <p:cond delay="1642"/>
                                          </p:stCondLst>
                                        </p:cTn>
                                        <p:tgtEl>
                                          <p:spTgt spid="14338"/>
                                        </p:tgtEl>
                                      </p:cBhvr>
                                      <p:to x="100000" y="90000"/>
                                    </p:animScale>
                                    <p:animScale>
                                      <p:cBhvr>
                                        <p:cTn id="31" dur="166" decel="50000">
                                          <p:stCondLst>
                                            <p:cond delay="1668"/>
                                          </p:stCondLst>
                                        </p:cTn>
                                        <p:tgtEl>
                                          <p:spTgt spid="14338"/>
                                        </p:tgtEl>
                                      </p:cBhvr>
                                      <p:to x="100000" y="100000"/>
                                    </p:animScale>
                                    <p:animScale>
                                      <p:cBhvr>
                                        <p:cTn id="32" dur="26">
                                          <p:stCondLst>
                                            <p:cond delay="1808"/>
                                          </p:stCondLst>
                                        </p:cTn>
                                        <p:tgtEl>
                                          <p:spTgt spid="14338"/>
                                        </p:tgtEl>
                                      </p:cBhvr>
                                      <p:to x="100000" y="95000"/>
                                    </p:animScale>
                                    <p:animScale>
                                      <p:cBhvr>
                                        <p:cTn id="33" dur="166" decel="50000">
                                          <p:stCondLst>
                                            <p:cond delay="1834"/>
                                          </p:stCondLst>
                                        </p:cTn>
                                        <p:tgtEl>
                                          <p:spTgt spid="14338"/>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nodeType="clickEffect">
                                  <p:stCondLst>
                                    <p:cond delay="0"/>
                                  </p:stCondLst>
                                  <p:childTnLst>
                                    <p:set>
                                      <p:cBhvr>
                                        <p:cTn id="37" dur="1" fill="hold">
                                          <p:stCondLst>
                                            <p:cond delay="0"/>
                                          </p:stCondLst>
                                        </p:cTn>
                                        <p:tgtEl>
                                          <p:spTgt spid="14339"/>
                                        </p:tgtEl>
                                        <p:attrNameLst>
                                          <p:attrName>style.visibility</p:attrName>
                                        </p:attrNameLst>
                                      </p:cBhvr>
                                      <p:to>
                                        <p:strVal val="visible"/>
                                      </p:to>
                                    </p:set>
                                    <p:animEffect transition="in" filter="fade">
                                      <p:cBhvr>
                                        <p:cTn id="38" dur="2000"/>
                                        <p:tgtEl>
                                          <p:spTgt spid="14339"/>
                                        </p:tgtEl>
                                      </p:cBhvr>
                                    </p:animEffect>
                                    <p:anim calcmode="lin" valueType="num">
                                      <p:cBhvr>
                                        <p:cTn id="39" dur="2000" fill="hold"/>
                                        <p:tgtEl>
                                          <p:spTgt spid="14339"/>
                                        </p:tgtEl>
                                        <p:attrNameLst>
                                          <p:attrName>ppt_w</p:attrName>
                                        </p:attrNameLst>
                                      </p:cBhvr>
                                      <p:tavLst>
                                        <p:tav tm="0" fmla="#ppt_w*sin(2.5*pi*$)">
                                          <p:val>
                                            <p:fltVal val="0"/>
                                          </p:val>
                                        </p:tav>
                                        <p:tav tm="100000">
                                          <p:val>
                                            <p:fltVal val="1"/>
                                          </p:val>
                                        </p:tav>
                                      </p:tavLst>
                                    </p:anim>
                                    <p:anim calcmode="lin" valueType="num">
                                      <p:cBhvr>
                                        <p:cTn id="40" dur="2000" fill="hold"/>
                                        <p:tgtEl>
                                          <p:spTgt spid="1433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995" y="552450"/>
            <a:ext cx="10403532" cy="865188"/>
          </a:xfrm>
        </p:spPr>
        <p:txBody>
          <a:bodyPr>
            <a:normAutofit fontScale="90000"/>
          </a:bodyPr>
          <a:lstStyle/>
          <a:p>
            <a:pPr algn="ctr"/>
            <a:r>
              <a:rPr lang="en-US" sz="4400" dirty="0"/>
              <a:t>Restored Mughal Dynasty (2</a:t>
            </a:r>
            <a:r>
              <a:rPr lang="en-US" sz="4400" baseline="30000" dirty="0"/>
              <a:t>nd</a:t>
            </a:r>
            <a:r>
              <a:rPr lang="en-US" sz="4400" dirty="0"/>
              <a:t> Phase)</a:t>
            </a:r>
            <a:br>
              <a:rPr lang="en-US" sz="4400" dirty="0"/>
            </a:br>
            <a:r>
              <a:rPr lang="en-US" sz="4400" dirty="0"/>
              <a:t>(1555-1707)</a:t>
            </a:r>
            <a:br>
              <a:rPr lang="en-US" dirty="0"/>
            </a:br>
            <a:endParaRPr lang="en-US" dirty="0"/>
          </a:p>
        </p:txBody>
      </p:sp>
      <p:sp>
        <p:nvSpPr>
          <p:cNvPr id="3" name="Content Placeholder 2"/>
          <p:cNvSpPr>
            <a:spLocks noGrp="1"/>
          </p:cNvSpPr>
          <p:nvPr>
            <p:ph idx="1"/>
          </p:nvPr>
        </p:nvSpPr>
        <p:spPr>
          <a:xfrm>
            <a:off x="1409701" y="1447800"/>
            <a:ext cx="10498782" cy="1581150"/>
          </a:xfrm>
        </p:spPr>
        <p:txBody>
          <a:bodyPr/>
          <a:lstStyle/>
          <a:p>
            <a:pPr algn="just"/>
            <a:r>
              <a:rPr lang="en-US" dirty="0">
                <a:latin typeface="Cambria" panose="02040503050406030204" pitchFamily="18" charset="0"/>
                <a:ea typeface="Cambria" panose="02040503050406030204" pitchFamily="18" charset="0"/>
              </a:rPr>
              <a:t>5. Shah Jahan (1628-1658)- Prince of builders- </a:t>
            </a:r>
            <a:r>
              <a:rPr lang="en-US" dirty="0" err="1">
                <a:latin typeface="Cambria" panose="02040503050406030204" pitchFamily="18" charset="0"/>
                <a:ea typeface="Cambria" panose="02040503050406030204" pitchFamily="18" charset="0"/>
              </a:rPr>
              <a:t>Diwan-i-Aam</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Diwan-i-Khass</a:t>
            </a:r>
            <a:r>
              <a:rPr lang="en-US" dirty="0">
                <a:latin typeface="Cambria" panose="02040503050406030204" pitchFamily="18" charset="0"/>
                <a:ea typeface="Cambria" panose="02040503050406030204" pitchFamily="18" charset="0"/>
              </a:rPr>
              <a:t>, Shalimar </a:t>
            </a:r>
            <a:r>
              <a:rPr lang="en-US" dirty="0" err="1">
                <a:latin typeface="Cambria" panose="02040503050406030204" pitchFamily="18" charset="0"/>
                <a:ea typeface="Cambria" panose="02040503050406030204" pitchFamily="18" charset="0"/>
              </a:rPr>
              <a:t>Uddyan</a:t>
            </a:r>
            <a:r>
              <a:rPr lang="en-US" dirty="0">
                <a:latin typeface="Cambria" panose="02040503050406030204" pitchFamily="18" charset="0"/>
                <a:ea typeface="Cambria" panose="02040503050406030204" pitchFamily="18" charset="0"/>
              </a:rPr>
              <a:t>, Taj Mahal, Kohinoor, Lal </a:t>
            </a:r>
            <a:r>
              <a:rPr lang="en-US" dirty="0" err="1">
                <a:latin typeface="Cambria" panose="02040503050406030204" pitchFamily="18" charset="0"/>
                <a:ea typeface="Cambria" panose="02040503050406030204" pitchFamily="18" charset="0"/>
              </a:rPr>
              <a:t>Qila</a:t>
            </a:r>
            <a:r>
              <a:rPr lang="en-US" dirty="0">
                <a:latin typeface="Cambria" panose="02040503050406030204" pitchFamily="18" charset="0"/>
                <a:ea typeface="Cambria" panose="02040503050406030204" pitchFamily="18" charset="0"/>
              </a:rPr>
              <a:t>, and Jam-e-Masjid.</a:t>
            </a:r>
          </a:p>
          <a:p>
            <a:pPr algn="just"/>
            <a:endParaRPr lang="en-US" dirty="0">
              <a:latin typeface="Cambria" panose="02040503050406030204" pitchFamily="18" charset="0"/>
              <a:ea typeface="Cambria" panose="02040503050406030204" pitchFamily="18" charset="0"/>
            </a:endParaRPr>
          </a:p>
          <a:p>
            <a:pPr algn="just"/>
            <a:endParaRPr 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011" y="3195638"/>
            <a:ext cx="52387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6761" y="3195638"/>
            <a:ext cx="5612064"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098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5363"/>
                                        </p:tgtEl>
                                        <p:attrNameLst>
                                          <p:attrName>style.visibility</p:attrName>
                                        </p:attrNameLst>
                                      </p:cBhvr>
                                      <p:to>
                                        <p:strVal val="visible"/>
                                      </p:to>
                                    </p:set>
                                    <p:anim calcmode="lin" valueType="num">
                                      <p:cBhvr>
                                        <p:cTn id="30" dur="500" fill="hold"/>
                                        <p:tgtEl>
                                          <p:spTgt spid="15363"/>
                                        </p:tgtEl>
                                        <p:attrNameLst>
                                          <p:attrName>ppt_w</p:attrName>
                                        </p:attrNameLst>
                                      </p:cBhvr>
                                      <p:tavLst>
                                        <p:tav tm="0">
                                          <p:val>
                                            <p:fltVal val="0"/>
                                          </p:val>
                                        </p:tav>
                                        <p:tav tm="100000">
                                          <p:val>
                                            <p:strVal val="#ppt_w"/>
                                          </p:val>
                                        </p:tav>
                                      </p:tavLst>
                                    </p:anim>
                                    <p:anim calcmode="lin" valueType="num">
                                      <p:cBhvr>
                                        <p:cTn id="31" dur="500" fill="hold"/>
                                        <p:tgtEl>
                                          <p:spTgt spid="15363"/>
                                        </p:tgtEl>
                                        <p:attrNameLst>
                                          <p:attrName>ppt_h</p:attrName>
                                        </p:attrNameLst>
                                      </p:cBhvr>
                                      <p:tavLst>
                                        <p:tav tm="0">
                                          <p:val>
                                            <p:fltVal val="0"/>
                                          </p:val>
                                        </p:tav>
                                        <p:tav tm="100000">
                                          <p:val>
                                            <p:strVal val="#ppt_h"/>
                                          </p:val>
                                        </p:tav>
                                      </p:tavLst>
                                    </p:anim>
                                    <p:animEffect transition="in" filter="fade">
                                      <p:cBhvr>
                                        <p:cTn id="32" dur="500"/>
                                        <p:tgtEl>
                                          <p:spTgt spid="1536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5364"/>
                                        </p:tgtEl>
                                        <p:attrNameLst>
                                          <p:attrName>style.visibility</p:attrName>
                                        </p:attrNameLst>
                                      </p:cBhvr>
                                      <p:to>
                                        <p:strVal val="visible"/>
                                      </p:to>
                                    </p:set>
                                    <p:animEffect transition="in" filter="barn(inVertical)">
                                      <p:cBhvr>
                                        <p:cTn id="37"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88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68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04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Jama-Masjid-Delhi.jpg"/>
          <p:cNvPicPr>
            <a:picLocks noGrp="1" noChangeAspect="1"/>
          </p:cNvPicPr>
          <p:nvPr>
            <p:ph sz="half" idx="2"/>
          </p:nvPr>
        </p:nvPicPr>
        <p:blipFill>
          <a:blip r:embed="rId2"/>
          <a:stretch>
            <a:fillRect/>
          </a:stretch>
        </p:blipFill>
        <p:spPr>
          <a:xfrm>
            <a:off x="7219950" y="3524250"/>
            <a:ext cx="4402136" cy="3048000"/>
          </a:xfrm>
        </p:spPr>
      </p:pic>
      <p:pic>
        <p:nvPicPr>
          <p:cNvPr id="7" name="Picture 6" descr="red-fort-lal-qila.jpg"/>
          <p:cNvPicPr>
            <a:picLocks noChangeAspect="1"/>
          </p:cNvPicPr>
          <p:nvPr/>
        </p:nvPicPr>
        <p:blipFill>
          <a:blip r:embed="rId3"/>
          <a:stretch>
            <a:fillRect/>
          </a:stretch>
        </p:blipFill>
        <p:spPr>
          <a:xfrm>
            <a:off x="1541462" y="3524250"/>
            <a:ext cx="5143500" cy="3048000"/>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899" y="0"/>
            <a:ext cx="9229725" cy="35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1" y="274638"/>
            <a:ext cx="10536882" cy="1143000"/>
          </a:xfrm>
        </p:spPr>
        <p:txBody>
          <a:bodyPr/>
          <a:lstStyle/>
          <a:p>
            <a:pPr algn="ctr"/>
            <a:r>
              <a:rPr lang="en-US" dirty="0"/>
              <a:t>Last Strong Mughal Ruler</a:t>
            </a:r>
          </a:p>
        </p:txBody>
      </p:sp>
      <p:sp>
        <p:nvSpPr>
          <p:cNvPr id="3" name="Content Placeholder 2"/>
          <p:cNvSpPr>
            <a:spLocks noGrp="1"/>
          </p:cNvSpPr>
          <p:nvPr>
            <p:ph idx="1"/>
          </p:nvPr>
        </p:nvSpPr>
        <p:spPr>
          <a:xfrm>
            <a:off x="1443790" y="1664368"/>
            <a:ext cx="10488756" cy="1343526"/>
          </a:xfrm>
        </p:spPr>
        <p:txBody>
          <a:bodyPr>
            <a:normAutofit fontScale="92500" lnSpcReduction="10000"/>
          </a:bodyPr>
          <a:lstStyle/>
          <a:p>
            <a:r>
              <a:rPr lang="en-US" dirty="0">
                <a:latin typeface="Cambria" panose="02040503050406030204" pitchFamily="18" charset="0"/>
                <a:ea typeface="Cambria" panose="02040503050406030204" pitchFamily="18" charset="0"/>
              </a:rPr>
              <a:t>Aurangzeb (1658-1707)- He followed Shariah in operating the empire, is considered by liberal scholars as an extremist ruler because he reintroduced </a:t>
            </a:r>
            <a:r>
              <a:rPr lang="en-US">
                <a:latin typeface="Cambria" panose="02040503050406030204" pitchFamily="18" charset="0"/>
                <a:ea typeface="Cambria" panose="02040503050406030204" pitchFamily="18" charset="0"/>
              </a:rPr>
              <a:t>the </a:t>
            </a:r>
            <a:r>
              <a:rPr lang="en-US" dirty="0">
                <a:latin typeface="Cambria" panose="02040503050406030204" pitchFamily="18" charset="0"/>
                <a:ea typeface="Cambria" panose="02040503050406030204" pitchFamily="18" charset="0"/>
              </a:rPr>
              <a:t>J</a:t>
            </a:r>
            <a:r>
              <a:rPr lang="en-US">
                <a:latin typeface="Cambria" panose="02040503050406030204" pitchFamily="18" charset="0"/>
                <a:ea typeface="Cambria" panose="02040503050406030204" pitchFamily="18" charset="0"/>
              </a:rPr>
              <a:t>izya </a:t>
            </a:r>
            <a:r>
              <a:rPr lang="en-US" dirty="0">
                <a:latin typeface="Cambria" panose="02040503050406030204" pitchFamily="18" charset="0"/>
                <a:ea typeface="Cambria" panose="02040503050406030204" pitchFamily="18" charset="0"/>
              </a:rPr>
              <a:t>tax .</a:t>
            </a:r>
          </a:p>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438" y="3254624"/>
            <a:ext cx="6479627" cy="3287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7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8434"/>
                                        </p:tgtEl>
                                        <p:attrNameLst>
                                          <p:attrName>style.visibility</p:attrName>
                                        </p:attrNameLst>
                                      </p:cBhvr>
                                      <p:to>
                                        <p:strVal val="visible"/>
                                      </p:to>
                                    </p:set>
                                    <p:animEffect transition="in" filter="circle(in)">
                                      <p:cBhvr>
                                        <p:cTn id="18" dur="20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2211" y="574183"/>
            <a:ext cx="10716614" cy="1143000"/>
          </a:xfrm>
        </p:spPr>
        <p:txBody>
          <a:bodyPr>
            <a:normAutofit fontScale="90000"/>
          </a:bodyPr>
          <a:lstStyle/>
          <a:p>
            <a:pPr algn="ctr"/>
            <a:r>
              <a:rPr lang="en-US" dirty="0"/>
              <a:t>The Establishment of Muslim Rule In Bengal</a:t>
            </a:r>
            <a:br>
              <a:rPr lang="en-US" dirty="0"/>
            </a:br>
            <a:r>
              <a:rPr lang="en-US" dirty="0">
                <a:latin typeface="Cambria" panose="02040503050406030204" pitchFamily="18" charset="0"/>
                <a:ea typeface="Cambria" panose="02040503050406030204" pitchFamily="18" charset="0"/>
              </a:rPr>
              <a:t>1204-1338 (</a:t>
            </a:r>
            <a:r>
              <a:rPr lang="en-US" dirty="0" err="1">
                <a:latin typeface="Cambria" panose="02040503050406030204" pitchFamily="18" charset="0"/>
                <a:ea typeface="Cambria" panose="02040503050406030204" pitchFamily="18" charset="0"/>
              </a:rPr>
              <a:t>Balbani</a:t>
            </a:r>
            <a:r>
              <a:rPr lang="en-US" dirty="0">
                <a:latin typeface="Cambria" panose="02040503050406030204" pitchFamily="18" charset="0"/>
                <a:ea typeface="Cambria" panose="02040503050406030204" pitchFamily="18" charset="0"/>
              </a:rPr>
              <a:t> Era)</a:t>
            </a:r>
            <a:endParaRPr lang="en-US" dirty="0"/>
          </a:p>
        </p:txBody>
      </p:sp>
      <p:sp>
        <p:nvSpPr>
          <p:cNvPr id="3" name="Content Placeholder 2"/>
          <p:cNvSpPr>
            <a:spLocks noGrp="1"/>
          </p:cNvSpPr>
          <p:nvPr>
            <p:ph idx="1"/>
          </p:nvPr>
        </p:nvSpPr>
        <p:spPr>
          <a:xfrm>
            <a:off x="1418898" y="1907629"/>
            <a:ext cx="10421006" cy="2806262"/>
          </a:xfrm>
        </p:spPr>
        <p:txBody>
          <a:bodyPr>
            <a:normAutofit fontScale="85000" lnSpcReduction="20000"/>
          </a:bodyPr>
          <a:lstStyle/>
          <a:p>
            <a:pPr algn="just"/>
            <a:r>
              <a:rPr lang="en-US" dirty="0">
                <a:latin typeface="Cambria" panose="02040503050406030204" pitchFamily="18" charset="0"/>
                <a:ea typeface="Cambria" panose="02040503050406030204" pitchFamily="18" charset="0"/>
              </a:rPr>
              <a:t>In 1204, Ikhtiyar Uddin Muhammad Bin Bakhtiyar Khilji (Commonly known as Bakhtiyar Khilji) defeated Laxman Sena, the last Sena ruler and made ‘</a:t>
            </a:r>
            <a:r>
              <a:rPr lang="en-US" dirty="0" err="1">
                <a:latin typeface="Cambria" panose="02040503050406030204" pitchFamily="18" charset="0"/>
                <a:ea typeface="Cambria" panose="02040503050406030204" pitchFamily="18" charset="0"/>
              </a:rPr>
              <a:t>Devcote</a:t>
            </a:r>
            <a:r>
              <a:rPr lang="en-US" dirty="0">
                <a:latin typeface="Cambria" panose="02040503050406030204" pitchFamily="18" charset="0"/>
                <a:ea typeface="Cambria" panose="02040503050406030204" pitchFamily="18" charset="0"/>
              </a:rPr>
              <a:t>’ of  Dinajpur as his capital</a:t>
            </a:r>
          </a:p>
          <a:p>
            <a:pPr algn="just"/>
            <a:r>
              <a:rPr lang="en-US" dirty="0">
                <a:latin typeface="Cambria" panose="02040503050406030204" pitchFamily="18" charset="0"/>
                <a:ea typeface="Cambria" panose="02040503050406030204" pitchFamily="18" charset="0"/>
              </a:rPr>
              <a:t>Turkey Rule in Bengali- From 1204-1338 (</a:t>
            </a:r>
            <a:r>
              <a:rPr lang="en-US" dirty="0" err="1">
                <a:latin typeface="Cambria" panose="02040503050406030204" pitchFamily="18" charset="0"/>
                <a:ea typeface="Cambria" panose="02040503050406030204" pitchFamily="18" charset="0"/>
              </a:rPr>
              <a:t>Balbani</a:t>
            </a:r>
            <a:r>
              <a:rPr lang="en-US" dirty="0">
                <a:latin typeface="Cambria" panose="02040503050406030204" pitchFamily="18" charset="0"/>
                <a:ea typeface="Cambria" panose="02040503050406030204" pitchFamily="18" charset="0"/>
              </a:rPr>
              <a:t> Era), a number of governors nominated by Delhi (</a:t>
            </a:r>
            <a:r>
              <a:rPr lang="en-US" b="1" u="sng" dirty="0" err="1">
                <a:latin typeface="Cambria" panose="02040503050406030204" pitchFamily="18" charset="0"/>
                <a:ea typeface="Cambria" panose="02040503050406030204" pitchFamily="18" charset="0"/>
              </a:rPr>
              <a:t>Mamluk</a:t>
            </a:r>
            <a:r>
              <a:rPr lang="en-US" b="1" u="sng" dirty="0">
                <a:latin typeface="Cambria" panose="02040503050406030204" pitchFamily="18" charset="0"/>
                <a:ea typeface="Cambria" panose="02040503050406030204" pitchFamily="18" charset="0"/>
              </a:rPr>
              <a:t>, </a:t>
            </a:r>
            <a:r>
              <a:rPr lang="en-US" b="1" u="sng" dirty="0" err="1">
                <a:latin typeface="Cambria" panose="02040503050406030204" pitchFamily="18" charset="0"/>
                <a:ea typeface="Cambria" panose="02040503050406030204" pitchFamily="18" charset="0"/>
              </a:rPr>
              <a:t>Khilji</a:t>
            </a:r>
            <a:r>
              <a:rPr lang="en-US" b="1" u="sng" dirty="0">
                <a:latin typeface="Cambria" panose="02040503050406030204" pitchFamily="18" charset="0"/>
                <a:ea typeface="Cambria" panose="02040503050406030204" pitchFamily="18" charset="0"/>
              </a:rPr>
              <a:t>, </a:t>
            </a:r>
            <a:r>
              <a:rPr lang="en-US" b="1" u="sng" dirty="0" err="1">
                <a:latin typeface="Cambria" panose="02040503050406030204" pitchFamily="18" charset="0"/>
                <a:ea typeface="Cambria" panose="02040503050406030204" pitchFamily="18" charset="0"/>
              </a:rPr>
              <a:t>Tughlaq</a:t>
            </a:r>
            <a:r>
              <a:rPr lang="en-US" dirty="0">
                <a:latin typeface="Cambria" panose="02040503050406030204" pitchFamily="18" charset="0"/>
                <a:ea typeface="Cambria" panose="02040503050406030204" pitchFamily="18" charset="0"/>
              </a:rPr>
              <a:t>) ruled Bengal. Soon after their take over, they (most of them) tried to be an Independent ruler but the central government was successful to suppress them. Hence Bengal was named as ‘</a:t>
            </a:r>
            <a:r>
              <a:rPr lang="en-US" dirty="0" err="1">
                <a:latin typeface="Cambria" panose="02040503050406030204" pitchFamily="18" charset="0"/>
                <a:ea typeface="Cambria" panose="02040503050406030204" pitchFamily="18" charset="0"/>
              </a:rPr>
              <a:t>Bulgakhpur</a:t>
            </a:r>
            <a:r>
              <a:rPr lang="en-US" dirty="0">
                <a:latin typeface="Cambria" panose="02040503050406030204" pitchFamily="18" charset="0"/>
                <a:ea typeface="Cambria" panose="02040503050406030204" pitchFamily="18" charset="0"/>
              </a:rPr>
              <a: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8482" y="4828354"/>
            <a:ext cx="3140184" cy="2029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9458"/>
                                        </p:tgtEl>
                                        <p:attrNameLst>
                                          <p:attrName>style.visibility</p:attrName>
                                        </p:attrNameLst>
                                      </p:cBhvr>
                                      <p:to>
                                        <p:strVal val="visible"/>
                                      </p:to>
                                    </p:set>
                                    <p:animEffect transition="in" filter="wheel(1)">
                                      <p:cBhvr>
                                        <p:cTn id="17" dur="20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132" y="842196"/>
            <a:ext cx="10473820" cy="702824"/>
          </a:xfrm>
        </p:spPr>
        <p:txBody>
          <a:bodyPr>
            <a:normAutofit fontScale="90000"/>
          </a:bodyPr>
          <a:lstStyle/>
          <a:p>
            <a:pPr algn="ctr"/>
            <a:r>
              <a:rPr lang="en-US" dirty="0" err="1">
                <a:latin typeface="Cambria" panose="02040503050406030204" pitchFamily="18" charset="0"/>
                <a:ea typeface="Cambria" panose="02040503050406030204" pitchFamily="18" charset="0"/>
              </a:rPr>
              <a:t>Iliyas</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Shahi</a:t>
            </a:r>
            <a:r>
              <a:rPr lang="en-US" dirty="0">
                <a:latin typeface="Cambria" panose="02040503050406030204" pitchFamily="18" charset="0"/>
                <a:ea typeface="Cambria" panose="02040503050406030204" pitchFamily="18" charset="0"/>
              </a:rPr>
              <a:t> Dynasty (1342-1412)</a:t>
            </a:r>
            <a:br>
              <a:rPr lang="en-US" dirty="0">
                <a:latin typeface="Cambria" panose="02040503050406030204" pitchFamily="18" charset="0"/>
                <a:ea typeface="Cambria" panose="02040503050406030204" pitchFamily="18" charset="0"/>
              </a:rPr>
            </a:br>
            <a:endParaRPr lang="en-US" dirty="0"/>
          </a:p>
        </p:txBody>
      </p:sp>
      <p:sp>
        <p:nvSpPr>
          <p:cNvPr id="3" name="Content Placeholder 2"/>
          <p:cNvSpPr>
            <a:spLocks noGrp="1"/>
          </p:cNvSpPr>
          <p:nvPr>
            <p:ph idx="1"/>
          </p:nvPr>
        </p:nvSpPr>
        <p:spPr>
          <a:xfrm>
            <a:off x="4099034" y="1340069"/>
            <a:ext cx="7809448" cy="4687614"/>
          </a:xfrm>
        </p:spPr>
        <p:txBody>
          <a:bodyPr>
            <a:normAutofit lnSpcReduction="10000"/>
          </a:bodyPr>
          <a:lstStyle/>
          <a:p>
            <a:pPr algn="just"/>
            <a:endParaRPr lang="en-US" sz="2400" dirty="0">
              <a:latin typeface="Cambria" panose="02040503050406030204" pitchFamily="18" charset="0"/>
              <a:ea typeface="Cambria" panose="02040503050406030204" pitchFamily="18" charset="0"/>
            </a:endParaRPr>
          </a:p>
          <a:p>
            <a:pPr algn="just"/>
            <a:r>
              <a:rPr lang="en-US" sz="2400" dirty="0">
                <a:latin typeface="Cambria" panose="02040503050406030204" pitchFamily="18" charset="0"/>
                <a:ea typeface="Cambria" panose="02040503050406030204" pitchFamily="18" charset="0"/>
              </a:rPr>
              <a:t>1. </a:t>
            </a:r>
            <a:r>
              <a:rPr lang="en-US" sz="2400" dirty="0" err="1">
                <a:latin typeface="Cambria" panose="02040503050406030204" pitchFamily="18" charset="0"/>
                <a:ea typeface="Cambria" panose="02040503050406030204" pitchFamily="18" charset="0"/>
              </a:rPr>
              <a:t>Fakhruddin</a:t>
            </a:r>
            <a:r>
              <a:rPr lang="en-US" sz="2400" dirty="0">
                <a:latin typeface="Cambria" panose="02040503050406030204" pitchFamily="18" charset="0"/>
                <a:ea typeface="Cambria" panose="02040503050406030204" pitchFamily="18" charset="0"/>
              </a:rPr>
              <a:t> Mubarak Shah sultan of Bengal (1338-1349). He was the founder of the earliest independent Muslim sultanate in Bengal with his headquarters at the historic city of </a:t>
            </a:r>
            <a:r>
              <a:rPr lang="en-US" sz="2400" dirty="0" err="1">
                <a:latin typeface="Cambria" panose="02040503050406030204" pitchFamily="18" charset="0"/>
                <a:ea typeface="Cambria" panose="02040503050406030204" pitchFamily="18" charset="0"/>
              </a:rPr>
              <a:t>Sonargaon</a:t>
            </a:r>
            <a:r>
              <a:rPr lang="en-US" sz="2400" dirty="0">
                <a:latin typeface="Cambria" panose="02040503050406030204" pitchFamily="18" charset="0"/>
                <a:ea typeface="Cambria" panose="02040503050406030204" pitchFamily="18" charset="0"/>
              </a:rPr>
              <a:t>. </a:t>
            </a:r>
          </a:p>
          <a:p>
            <a:pPr algn="just"/>
            <a:r>
              <a:rPr lang="en-US" sz="2400" dirty="0">
                <a:latin typeface="Cambria" panose="02040503050406030204" pitchFamily="18" charset="0"/>
                <a:ea typeface="Cambria" panose="02040503050406030204" pitchFamily="18" charset="0"/>
              </a:rPr>
              <a:t>2. Sultan </a:t>
            </a:r>
            <a:r>
              <a:rPr lang="en-US" sz="2400" dirty="0" err="1">
                <a:latin typeface="Cambria" panose="02040503050406030204" pitchFamily="18" charset="0"/>
                <a:ea typeface="Cambria" panose="02040503050406030204" pitchFamily="18" charset="0"/>
              </a:rPr>
              <a:t>Shamsuddin</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Iliyas</a:t>
            </a:r>
            <a:r>
              <a:rPr lang="en-US" sz="2400" dirty="0">
                <a:latin typeface="Cambria" panose="02040503050406030204" pitchFamily="18" charset="0"/>
                <a:ea typeface="Cambria" panose="02040503050406030204" pitchFamily="18" charset="0"/>
              </a:rPr>
              <a:t> Shah (1342-1357)- He had taken the control of all Bengal and taken the title of ‘Shah-</a:t>
            </a:r>
            <a:r>
              <a:rPr lang="en-US" sz="2400" dirty="0" err="1">
                <a:latin typeface="Cambria" panose="02040503050406030204" pitchFamily="18" charset="0"/>
                <a:ea typeface="Cambria" panose="02040503050406030204" pitchFamily="18" charset="0"/>
              </a:rPr>
              <a:t>i</a:t>
            </a:r>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Bangalah</a:t>
            </a:r>
            <a:r>
              <a:rPr lang="en-US" sz="2400" dirty="0">
                <a:latin typeface="Cambria" panose="02040503050406030204" pitchFamily="18" charset="0"/>
                <a:ea typeface="Cambria" panose="02040503050406030204" pitchFamily="18" charset="0"/>
              </a:rPr>
              <a:t>’. He transferred his capital from </a:t>
            </a:r>
            <a:r>
              <a:rPr lang="en-US" sz="2400" dirty="0" err="1">
                <a:latin typeface="Cambria" panose="02040503050406030204" pitchFamily="18" charset="0"/>
                <a:ea typeface="Cambria" panose="02040503050406030204" pitchFamily="18" charset="0"/>
              </a:rPr>
              <a:t>Gauda</a:t>
            </a:r>
            <a:r>
              <a:rPr lang="en-US" sz="2400" dirty="0">
                <a:latin typeface="Cambria" panose="02040503050406030204" pitchFamily="18" charset="0"/>
                <a:ea typeface="Cambria" panose="02040503050406030204" pitchFamily="18" charset="0"/>
              </a:rPr>
              <a:t> to </a:t>
            </a:r>
            <a:r>
              <a:rPr lang="en-US" sz="2400" dirty="0" err="1">
                <a:latin typeface="Cambria" panose="02040503050406030204" pitchFamily="18" charset="0"/>
                <a:ea typeface="Cambria" panose="02040503050406030204" pitchFamily="18" charset="0"/>
              </a:rPr>
              <a:t>Pandua</a:t>
            </a:r>
            <a:r>
              <a:rPr lang="en-US" sz="2400" dirty="0">
                <a:latin typeface="Cambria" panose="02040503050406030204" pitchFamily="18" charset="0"/>
                <a:ea typeface="Cambria" panose="02040503050406030204" pitchFamily="18" charset="0"/>
              </a:rPr>
              <a:t>. He was the real founder of Independent Bengal, </a:t>
            </a:r>
          </a:p>
          <a:p>
            <a:pPr algn="just"/>
            <a:r>
              <a:rPr lang="en-US" sz="2400" dirty="0">
                <a:latin typeface="Cambria" panose="02040503050406030204" pitchFamily="18" charset="0"/>
                <a:ea typeface="Cambria" panose="02040503050406030204" pitchFamily="18" charset="0"/>
              </a:rPr>
              <a:t>3. </a:t>
            </a:r>
            <a:r>
              <a:rPr lang="en-US" sz="2400" dirty="0" err="1">
                <a:latin typeface="Cambria" panose="02040503050406030204" pitchFamily="18" charset="0"/>
                <a:ea typeface="Cambria" panose="02040503050406030204" pitchFamily="18" charset="0"/>
              </a:rPr>
              <a:t>Ghiyas</a:t>
            </a:r>
            <a:r>
              <a:rPr lang="en-US" sz="2400" dirty="0">
                <a:latin typeface="Cambria" panose="02040503050406030204" pitchFamily="18" charset="0"/>
                <a:ea typeface="Cambria" panose="02040503050406030204" pitchFamily="18" charset="0"/>
              </a:rPr>
              <a:t> Uddin </a:t>
            </a:r>
            <a:r>
              <a:rPr lang="en-US" sz="2400" dirty="0" err="1">
                <a:latin typeface="Cambria" panose="02040503050406030204" pitchFamily="18" charset="0"/>
                <a:ea typeface="Cambria" panose="02040503050406030204" pitchFamily="18" charset="0"/>
              </a:rPr>
              <a:t>Azamshah</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Yousuf</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Zulekha</a:t>
            </a:r>
            <a:r>
              <a:rPr lang="en-US" sz="2400" dirty="0">
                <a:latin typeface="Cambria" panose="02040503050406030204" pitchFamily="18" charset="0"/>
                <a:ea typeface="Cambria" panose="02040503050406030204" pitchFamily="18" charset="0"/>
              </a:rPr>
              <a:t>, he had a good tie with </a:t>
            </a:r>
            <a:r>
              <a:rPr lang="en-US" sz="2400" dirty="0" err="1">
                <a:latin typeface="Cambria" panose="02040503050406030204" pitchFamily="18" charset="0"/>
                <a:ea typeface="Cambria" panose="02040503050406030204" pitchFamily="18" charset="0"/>
              </a:rPr>
              <a:t>Hafeez</a:t>
            </a:r>
            <a:r>
              <a:rPr lang="en-US" sz="2400" dirty="0">
                <a:latin typeface="Cambria" panose="02040503050406030204" pitchFamily="18" charset="0"/>
                <a:ea typeface="Cambria" panose="02040503050406030204" pitchFamily="18" charset="0"/>
              </a:rPr>
              <a:t>.</a:t>
            </a:r>
          </a:p>
        </p:txBody>
      </p:sp>
      <p:pic>
        <p:nvPicPr>
          <p:cNvPr id="1026" name="Picture 2" descr="File:Bengal Sultanate before unification.jpg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2006"/>
            <a:ext cx="3783724" cy="430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3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238" y="1283631"/>
            <a:ext cx="9994837" cy="1143000"/>
          </a:xfrm>
        </p:spPr>
        <p:txBody>
          <a:bodyPr>
            <a:normAutofit fontScale="90000"/>
          </a:bodyPr>
          <a:lstStyle/>
          <a:p>
            <a:r>
              <a:rPr lang="en-US" dirty="0"/>
              <a:t>House of Raja </a:t>
            </a:r>
            <a:r>
              <a:rPr lang="en-US" dirty="0" err="1"/>
              <a:t>Ganesha</a:t>
            </a:r>
            <a:r>
              <a:rPr lang="en-US" dirty="0"/>
              <a:t> (1414-1435)</a:t>
            </a:r>
            <a:br>
              <a:rPr lang="en-US" dirty="0"/>
            </a:br>
            <a:br>
              <a:rPr lang="en-US" dirty="0"/>
            </a:br>
            <a:endParaRPr lang="en-US" dirty="0"/>
          </a:p>
        </p:txBody>
      </p:sp>
      <p:sp>
        <p:nvSpPr>
          <p:cNvPr id="3" name="Content Placeholder 2"/>
          <p:cNvSpPr>
            <a:spLocks noGrp="1"/>
          </p:cNvSpPr>
          <p:nvPr>
            <p:ph idx="1"/>
          </p:nvPr>
        </p:nvSpPr>
        <p:spPr>
          <a:xfrm>
            <a:off x="5281448" y="2159876"/>
            <a:ext cx="6627034" cy="4088524"/>
          </a:xfrm>
        </p:spPr>
        <p:txBody>
          <a:bodyPr>
            <a:normAutofit fontScale="92500" lnSpcReduction="10000"/>
          </a:bodyPr>
          <a:lstStyle/>
          <a:p>
            <a:pPr algn="just"/>
            <a:r>
              <a:rPr lang="en-US" b="1" dirty="0">
                <a:latin typeface="Cambria" panose="02040503050406030204" pitchFamily="18" charset="0"/>
                <a:ea typeface="Cambria" panose="02040503050406030204" pitchFamily="18" charset="0"/>
              </a:rPr>
              <a:t>Raja </a:t>
            </a:r>
            <a:r>
              <a:rPr lang="en-US" b="1" dirty="0" err="1">
                <a:latin typeface="Cambria" panose="02040503050406030204" pitchFamily="18" charset="0"/>
                <a:ea typeface="Cambria" panose="02040503050406030204" pitchFamily="18" charset="0"/>
              </a:rPr>
              <a:t>Ganesha</a:t>
            </a:r>
            <a:r>
              <a:rPr lang="en-US" dirty="0">
                <a:latin typeface="Cambria" panose="02040503050406030204" pitchFamily="18" charset="0"/>
                <a:ea typeface="Cambria" panose="02040503050406030204" pitchFamily="18" charset="0"/>
              </a:rPr>
              <a:t> a Hindu landlord of </a:t>
            </a:r>
            <a:r>
              <a:rPr lang="en-US" dirty="0" err="1">
                <a:latin typeface="Cambria" panose="02040503050406030204" pitchFamily="18" charset="0"/>
                <a:ea typeface="Cambria" panose="02040503050406030204" pitchFamily="18" charset="0"/>
              </a:rPr>
              <a:t>Bhaturia</a:t>
            </a:r>
            <a:r>
              <a:rPr lang="en-US" dirty="0">
                <a:latin typeface="Cambria" panose="02040503050406030204" pitchFamily="18" charset="0"/>
                <a:ea typeface="Cambria" panose="02040503050406030204" pitchFamily="18" charset="0"/>
              </a:rPr>
              <a:t> and </a:t>
            </a:r>
            <a:r>
              <a:rPr lang="en-US" dirty="0" err="1">
                <a:latin typeface="Cambria" panose="02040503050406030204" pitchFamily="18" charset="0"/>
                <a:ea typeface="Cambria" panose="02040503050406030204" pitchFamily="18" charset="0"/>
              </a:rPr>
              <a:t>Dinajpur</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Ganesha</a:t>
            </a:r>
            <a:r>
              <a:rPr lang="en-US" dirty="0">
                <a:latin typeface="Cambria" panose="02040503050406030204" pitchFamily="18" charset="0"/>
                <a:ea typeface="Cambria" panose="02040503050406030204" pitchFamily="18" charset="0"/>
              </a:rPr>
              <a:t> became the king of Bengal by taking power from the weak </a:t>
            </a:r>
            <a:r>
              <a:rPr lang="en-US" dirty="0" err="1">
                <a:latin typeface="Cambria" panose="02040503050406030204" pitchFamily="18" charset="0"/>
                <a:ea typeface="Cambria" panose="02040503050406030204" pitchFamily="18" charset="0"/>
              </a:rPr>
              <a:t>Iliyas</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Shahi</a:t>
            </a:r>
            <a:r>
              <a:rPr lang="en-US" dirty="0">
                <a:latin typeface="Cambria" panose="02040503050406030204" pitchFamily="18" charset="0"/>
                <a:ea typeface="Cambria" panose="02040503050406030204" pitchFamily="18" charset="0"/>
              </a:rPr>
              <a:t> sultans in the early 15th century (1414).</a:t>
            </a:r>
          </a:p>
          <a:p>
            <a:pPr algn="just"/>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Jalaluddin</a:t>
            </a:r>
            <a:r>
              <a:rPr lang="en-US" dirty="0">
                <a:latin typeface="Cambria" panose="02040503050406030204" pitchFamily="18" charset="0"/>
                <a:ea typeface="Cambria" panose="02040503050406030204" pitchFamily="18" charset="0"/>
              </a:rPr>
              <a:t> Muhammad Shah Alias </a:t>
            </a:r>
            <a:r>
              <a:rPr lang="en-US" dirty="0" err="1">
                <a:latin typeface="Cambria" panose="02040503050406030204" pitchFamily="18" charset="0"/>
                <a:ea typeface="Cambria" panose="02040503050406030204" pitchFamily="18" charset="0"/>
              </a:rPr>
              <a:t>Jadunarayan</a:t>
            </a:r>
            <a:r>
              <a:rPr lang="en-US" dirty="0">
                <a:latin typeface="Cambria" panose="02040503050406030204" pitchFamily="18" charset="0"/>
                <a:ea typeface="Cambria" panose="02040503050406030204" pitchFamily="18" charset="0"/>
              </a:rPr>
              <a:t> (1415-1416) – (1418-1433)</a:t>
            </a:r>
          </a:p>
        </p:txBody>
      </p:sp>
      <p:pic>
        <p:nvPicPr>
          <p:cNvPr id="2050" name="Picture 2"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340" y="1848424"/>
            <a:ext cx="2666453" cy="23832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MuhammadShah.jp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341" y="4745419"/>
            <a:ext cx="2445736" cy="197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47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arn(inVertic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wipe(down)">
                                      <p:cBhvr>
                                        <p:cTn id="2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3490" y="3553865"/>
            <a:ext cx="10473820" cy="1143000"/>
          </a:xfrm>
        </p:spPr>
        <p:txBody>
          <a:bodyPr>
            <a:normAutofit fontScale="90000"/>
          </a:bodyPr>
          <a:lstStyle/>
          <a:p>
            <a:r>
              <a:rPr lang="en-US" dirty="0"/>
              <a:t>Restored </a:t>
            </a:r>
            <a:r>
              <a:rPr lang="en-US" dirty="0" err="1"/>
              <a:t>Ilyas</a:t>
            </a:r>
            <a:r>
              <a:rPr lang="en-US" dirty="0"/>
              <a:t> </a:t>
            </a:r>
            <a:r>
              <a:rPr lang="en-US" dirty="0" err="1"/>
              <a:t>Shahi</a:t>
            </a:r>
            <a:r>
              <a:rPr lang="en-US" dirty="0"/>
              <a:t> Dynasty 1435-1487 AD</a:t>
            </a:r>
            <a:br>
              <a:rPr lang="en-US" dirty="0"/>
            </a:br>
            <a:br>
              <a:rPr lang="en-US" dirty="0"/>
            </a:br>
            <a:endParaRPr lang="en-US" dirty="0"/>
          </a:p>
        </p:txBody>
      </p:sp>
    </p:spTree>
    <p:extLst>
      <p:ext uri="{BB962C8B-B14F-4D97-AF65-F5344CB8AC3E}">
        <p14:creationId xmlns:p14="http://schemas.microsoft.com/office/powerpoint/2010/main" val="52847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86EA31-F2F6-8BFB-F63E-7459CC9A4818}"/>
              </a:ext>
            </a:extLst>
          </p:cNvPr>
          <p:cNvSpPr>
            <a:spLocks noGrp="1"/>
          </p:cNvSpPr>
          <p:nvPr>
            <p:ph idx="1"/>
          </p:nvPr>
        </p:nvSpPr>
        <p:spPr>
          <a:xfrm>
            <a:off x="1470453" y="1257300"/>
            <a:ext cx="9644197" cy="4343400"/>
          </a:xfrm>
        </p:spPr>
        <p:txBody>
          <a:bodyPr>
            <a:normAutofit fontScale="77500" lnSpcReduction="20000"/>
          </a:bodyPr>
          <a:lstStyle/>
          <a:p>
            <a:pPr algn="just"/>
            <a:r>
              <a:rPr lang="en-US" dirty="0">
                <a:latin typeface="Calibri" panose="020F0502020204030204" pitchFamily="34" charset="0"/>
              </a:rPr>
              <a:t>In the Greco-Roman world, accounts of the </a:t>
            </a:r>
            <a:r>
              <a:rPr lang="en-US" dirty="0" err="1">
                <a:latin typeface="Calibri" panose="020F0502020204030204" pitchFamily="34" charset="0"/>
              </a:rPr>
              <a:t>Gangaridai</a:t>
            </a:r>
            <a:r>
              <a:rPr lang="en-US" dirty="0">
                <a:latin typeface="Calibri" panose="020F0502020204030204" pitchFamily="34" charset="0"/>
              </a:rPr>
              <a:t> Kingdom are considered by historians to have referred to Bengal. At the time of Alexander the Great's invasion of India, the collective might of the </a:t>
            </a:r>
            <a:r>
              <a:rPr lang="en-US" dirty="0" err="1">
                <a:latin typeface="Calibri" panose="020F0502020204030204" pitchFamily="34" charset="0"/>
              </a:rPr>
              <a:t>Gangaridai</a:t>
            </a:r>
            <a:r>
              <a:rPr lang="en-US" dirty="0">
                <a:latin typeface="Calibri" panose="020F0502020204030204" pitchFamily="34" charset="0"/>
              </a:rPr>
              <a:t> and the Nanda Empire (Bihar) deterred the Greek army. The </a:t>
            </a:r>
            <a:r>
              <a:rPr lang="en-US" dirty="0" err="1">
                <a:latin typeface="Calibri" panose="020F0502020204030204" pitchFamily="34" charset="0"/>
              </a:rPr>
              <a:t>Gangaridai</a:t>
            </a:r>
            <a:r>
              <a:rPr lang="en-US" dirty="0">
                <a:latin typeface="Calibri" panose="020F0502020204030204" pitchFamily="34" charset="0"/>
              </a:rPr>
              <a:t> army was stated to have a war elephant cavalry of 6000 elephants. </a:t>
            </a:r>
          </a:p>
          <a:p>
            <a:pPr algn="just"/>
            <a:r>
              <a:rPr lang="en-US" dirty="0">
                <a:latin typeface="Calibri" panose="020F0502020204030204" pitchFamily="34" charset="0"/>
              </a:rPr>
              <a:t>The archaeological sites of Wari-</a:t>
            </a:r>
            <a:r>
              <a:rPr lang="en-US" dirty="0" err="1">
                <a:latin typeface="Calibri" panose="020F0502020204030204" pitchFamily="34" charset="0"/>
              </a:rPr>
              <a:t>Bateshwar</a:t>
            </a:r>
            <a:r>
              <a:rPr lang="en-US" dirty="0">
                <a:latin typeface="Calibri" panose="020F0502020204030204" pitchFamily="34" charset="0"/>
              </a:rPr>
              <a:t> and </a:t>
            </a:r>
            <a:r>
              <a:rPr lang="en-US" dirty="0" err="1">
                <a:latin typeface="Calibri" panose="020F0502020204030204" pitchFamily="34" charset="0"/>
              </a:rPr>
              <a:t>Chandraketugarh</a:t>
            </a:r>
            <a:r>
              <a:rPr lang="en-US" dirty="0">
                <a:latin typeface="Calibri" panose="020F0502020204030204" pitchFamily="34" charset="0"/>
              </a:rPr>
              <a:t> are linked to the </a:t>
            </a:r>
            <a:r>
              <a:rPr lang="en-US" dirty="0" err="1">
                <a:latin typeface="Calibri" panose="020F0502020204030204" pitchFamily="34" charset="0"/>
              </a:rPr>
              <a:t>Gangaridai</a:t>
            </a:r>
            <a:r>
              <a:rPr lang="en-US" dirty="0">
                <a:latin typeface="Calibri" panose="020F0502020204030204" pitchFamily="34" charset="0"/>
              </a:rPr>
              <a:t> kingdom. </a:t>
            </a:r>
          </a:p>
          <a:p>
            <a:pPr algn="just"/>
            <a:r>
              <a:rPr lang="en-GB" dirty="0">
                <a:latin typeface="Calibri" panose="020F0502020204030204" pitchFamily="34" charset="0"/>
              </a:rPr>
              <a:t>I</a:t>
            </a:r>
            <a:r>
              <a:rPr lang="en-US" dirty="0">
                <a:latin typeface="Calibri" panose="020F0502020204030204" pitchFamily="34" charset="0"/>
              </a:rPr>
              <a:t>n Ptolemy’s world map, the emporium of </a:t>
            </a:r>
            <a:r>
              <a:rPr lang="en-US" dirty="0" err="1">
                <a:latin typeface="Calibri" panose="020F0502020204030204" pitchFamily="34" charset="0"/>
              </a:rPr>
              <a:t>Sounagoura</a:t>
            </a:r>
            <a:r>
              <a:rPr lang="en-US" dirty="0">
                <a:latin typeface="Calibri" panose="020F0502020204030204" pitchFamily="34" charset="0"/>
              </a:rPr>
              <a:t> was located in Bengal.</a:t>
            </a:r>
            <a:r>
              <a:rPr lang="en-GB" dirty="0">
                <a:latin typeface="Calibri" panose="020F0502020204030204" pitchFamily="34" charset="0"/>
              </a:rPr>
              <a:t> </a:t>
            </a:r>
          </a:p>
          <a:p>
            <a:pPr algn="just"/>
            <a:r>
              <a:rPr lang="en-US" dirty="0">
                <a:latin typeface="Calibri" panose="020F0502020204030204" pitchFamily="34" charset="0"/>
              </a:rPr>
              <a:t>Roman geographers also noted the existence of a large natural </a:t>
            </a:r>
            <a:r>
              <a:rPr lang="en-US" dirty="0" err="1">
                <a:latin typeface="Calibri" panose="020F0502020204030204" pitchFamily="34" charset="0"/>
              </a:rPr>
              <a:t>harbour</a:t>
            </a:r>
            <a:r>
              <a:rPr lang="en-US" dirty="0">
                <a:latin typeface="Calibri" panose="020F0502020204030204" pitchFamily="34" charset="0"/>
              </a:rPr>
              <a:t> in southeastern Bengal, corresponding to the present-day Chittagong region.</a:t>
            </a:r>
          </a:p>
        </p:txBody>
      </p:sp>
    </p:spTree>
    <p:extLst>
      <p:ext uri="{BB962C8B-B14F-4D97-AF65-F5344CB8AC3E}">
        <p14:creationId xmlns:p14="http://schemas.microsoft.com/office/powerpoint/2010/main" val="265961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286" y="779134"/>
            <a:ext cx="9994837" cy="1143000"/>
          </a:xfrm>
        </p:spPr>
        <p:txBody>
          <a:bodyPr>
            <a:normAutofit fontScale="90000"/>
          </a:bodyPr>
          <a:lstStyle/>
          <a:p>
            <a:r>
              <a:rPr lang="en-US" dirty="0" err="1"/>
              <a:t>Habshi</a:t>
            </a:r>
            <a:r>
              <a:rPr lang="en-US" dirty="0"/>
              <a:t> Rule in Bengal</a:t>
            </a:r>
            <a:br>
              <a:rPr lang="en-US" dirty="0"/>
            </a:br>
            <a:r>
              <a:rPr lang="en-US" dirty="0"/>
              <a:t>1487-1494 AD</a:t>
            </a:r>
            <a:br>
              <a:rPr lang="en-US" dirty="0"/>
            </a:br>
            <a:endParaRPr lang="en-US" dirty="0"/>
          </a:p>
        </p:txBody>
      </p:sp>
      <p:sp>
        <p:nvSpPr>
          <p:cNvPr id="3" name="Content Placeholder 2"/>
          <p:cNvSpPr>
            <a:spLocks noGrp="1"/>
          </p:cNvSpPr>
          <p:nvPr>
            <p:ph idx="1"/>
          </p:nvPr>
        </p:nvSpPr>
        <p:spPr>
          <a:xfrm>
            <a:off x="1355834" y="1652751"/>
            <a:ext cx="10489585" cy="2462049"/>
          </a:xfrm>
        </p:spPr>
        <p:txBody>
          <a:bodyPr>
            <a:normAutofit fontScale="85000" lnSpcReduction="10000"/>
          </a:bodyPr>
          <a:lstStyle/>
          <a:p>
            <a:pPr algn="just"/>
            <a:r>
              <a:rPr lang="en-US" dirty="0">
                <a:latin typeface="Cambria" panose="02040503050406030204" pitchFamily="18" charset="0"/>
                <a:ea typeface="Cambria" panose="02040503050406030204" pitchFamily="18" charset="0"/>
              </a:rPr>
              <a:t>The "</a:t>
            </a:r>
            <a:r>
              <a:rPr lang="en-US" dirty="0" err="1">
                <a:latin typeface="Cambria" panose="02040503050406030204" pitchFamily="18" charset="0"/>
                <a:ea typeface="Cambria" panose="02040503050406030204" pitchFamily="18" charset="0"/>
              </a:rPr>
              <a:t>Habshi</a:t>
            </a:r>
            <a:r>
              <a:rPr lang="en-US" dirty="0">
                <a:latin typeface="Cambria" panose="02040503050406030204" pitchFamily="18" charset="0"/>
                <a:ea typeface="Cambria" panose="02040503050406030204" pitchFamily="18" charset="0"/>
              </a:rPr>
              <a:t> Rule" in Bengal refers to a brief period between 1487 and 1494 AD when a series of African rulers, known as </a:t>
            </a:r>
            <a:r>
              <a:rPr lang="en-US" dirty="0" err="1">
                <a:latin typeface="Cambria" panose="02040503050406030204" pitchFamily="18" charset="0"/>
                <a:ea typeface="Cambria" panose="02040503050406030204" pitchFamily="18" charset="0"/>
              </a:rPr>
              <a:t>Habshis</a:t>
            </a:r>
            <a:r>
              <a:rPr lang="en-US" dirty="0">
                <a:latin typeface="Cambria" panose="02040503050406030204" pitchFamily="18" charset="0"/>
                <a:ea typeface="Cambria" panose="02040503050406030204" pitchFamily="18" charset="0"/>
              </a:rPr>
              <a:t> (Ethiopians), held power in the Bengal Sultanate, following the assassination of the last </a:t>
            </a:r>
            <a:r>
              <a:rPr lang="en-US" dirty="0" err="1">
                <a:latin typeface="Cambria" panose="02040503050406030204" pitchFamily="18" charset="0"/>
                <a:ea typeface="Cambria" panose="02040503050406030204" pitchFamily="18" charset="0"/>
              </a:rPr>
              <a:t>Ilyas</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Shahi</a:t>
            </a:r>
            <a:r>
              <a:rPr lang="en-US" dirty="0">
                <a:latin typeface="Cambria" panose="02040503050406030204" pitchFamily="18" charset="0"/>
                <a:ea typeface="Cambria" panose="02040503050406030204" pitchFamily="18" charset="0"/>
              </a:rPr>
              <a:t> ruler and seizing control through a palace eunuch named </a:t>
            </a:r>
            <a:r>
              <a:rPr lang="en-US" dirty="0" err="1">
                <a:latin typeface="Cambria" panose="02040503050406030204" pitchFamily="18" charset="0"/>
                <a:ea typeface="Cambria" panose="02040503050406030204" pitchFamily="18" charset="0"/>
              </a:rPr>
              <a:t>Shahzada</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Barbak</a:t>
            </a:r>
            <a:r>
              <a:rPr lang="en-US" dirty="0">
                <a:latin typeface="Cambria" panose="02040503050406030204" pitchFamily="18" charset="0"/>
                <a:ea typeface="Cambria" panose="02040503050406030204" pitchFamily="18" charset="0"/>
              </a:rPr>
              <a:t> Shah; this period was marked by instability and frequent changes in leadership.</a:t>
            </a:r>
          </a:p>
        </p:txBody>
      </p:sp>
      <p:sp>
        <p:nvSpPr>
          <p:cNvPr id="4" name="AutoShape 2" descr="Risks of Mass Atrocities in Ethiopia Remain High Despite Peace Deal -  United States Holocaust Memorial Muse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593" y="3898191"/>
            <a:ext cx="4504287" cy="2924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2303" y="3898191"/>
            <a:ext cx="2517996" cy="275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49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wheel(1)">
                                      <p:cBhvr>
                                        <p:cTn id="12"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boons go ape over new Hyundai at Knowsley Safari P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54" y="654268"/>
            <a:ext cx="10835071" cy="5413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79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48152" y="1733342"/>
            <a:ext cx="9036399" cy="3660228"/>
          </a:xfrm>
        </p:spPr>
        <p:txBody>
          <a:bodyPr>
            <a:normAutofit lnSpcReduction="10000"/>
          </a:bodyPr>
          <a:lstStyle/>
          <a:p>
            <a:pPr algn="just"/>
            <a:r>
              <a:rPr lang="en-US" sz="2400" dirty="0">
                <a:latin typeface="Cambria" panose="02040503050406030204" pitchFamily="18" charset="0"/>
                <a:ea typeface="Cambria" panose="02040503050406030204" pitchFamily="18" charset="0"/>
              </a:rPr>
              <a:t>1. </a:t>
            </a:r>
            <a:r>
              <a:rPr lang="en-US" sz="2400" dirty="0" err="1">
                <a:latin typeface="Cambria" panose="02040503050406030204" pitchFamily="18" charset="0"/>
                <a:ea typeface="Cambria" panose="02040503050406030204" pitchFamily="18" charset="0"/>
              </a:rPr>
              <a:t>Alauddin</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Hussain</a:t>
            </a:r>
            <a:r>
              <a:rPr lang="en-US" sz="2400" dirty="0">
                <a:latin typeface="Cambria" panose="02040503050406030204" pitchFamily="18" charset="0"/>
                <a:ea typeface="Cambria" panose="02040503050406030204" pitchFamily="18" charset="0"/>
              </a:rPr>
              <a:t> Shah- He was the greatest ruler of Bengali Independent Sultans, During this period </a:t>
            </a:r>
            <a:r>
              <a:rPr lang="en-US" sz="2400" dirty="0" err="1">
                <a:latin typeface="Cambria" panose="02040503050406030204" pitchFamily="18" charset="0"/>
                <a:ea typeface="Cambria" panose="02040503050406030204" pitchFamily="18" charset="0"/>
              </a:rPr>
              <a:t>Gauda</a:t>
            </a:r>
            <a:r>
              <a:rPr lang="en-US" sz="2400" dirty="0">
                <a:latin typeface="Cambria" panose="02040503050406030204" pitchFamily="18" charset="0"/>
                <a:ea typeface="Cambria" panose="02040503050406030204" pitchFamily="18" charset="0"/>
              </a:rPr>
              <a:t> was the capital of Bengal. Shree </a:t>
            </a:r>
            <a:r>
              <a:rPr lang="en-US" sz="2400" dirty="0" err="1">
                <a:latin typeface="Cambria" panose="02040503050406030204" pitchFamily="18" charset="0"/>
                <a:ea typeface="Cambria" panose="02040503050406030204" pitchFamily="18" charset="0"/>
              </a:rPr>
              <a:t>Chaitanya</a:t>
            </a:r>
            <a:r>
              <a:rPr lang="en-US" sz="2400" dirty="0">
                <a:latin typeface="Cambria" panose="02040503050406030204" pitchFamily="18" charset="0"/>
                <a:ea typeface="Cambria" panose="02040503050406030204" pitchFamily="18" charset="0"/>
              </a:rPr>
              <a:t> preached his ‘</a:t>
            </a:r>
            <a:r>
              <a:rPr lang="en-US" sz="2400" dirty="0" err="1">
                <a:latin typeface="Cambria" panose="02040503050406030204" pitchFamily="18" charset="0"/>
                <a:ea typeface="Cambria" panose="02040503050406030204" pitchFamily="18" charset="0"/>
              </a:rPr>
              <a:t>Bhaisnavism</a:t>
            </a:r>
            <a:r>
              <a:rPr lang="en-US" sz="2400" dirty="0">
                <a:latin typeface="Cambria" panose="02040503050406030204" pitchFamily="18" charset="0"/>
                <a:ea typeface="Cambria" panose="02040503050406030204" pitchFamily="18" charset="0"/>
              </a:rPr>
              <a:t>’ by this time. ‘Mahabharata’ was translated in Bengali by this time by </a:t>
            </a:r>
            <a:r>
              <a:rPr lang="en-US" sz="2400" dirty="0" err="1">
                <a:latin typeface="Cambria" panose="02040503050406030204" pitchFamily="18" charset="0"/>
                <a:ea typeface="Cambria" panose="02040503050406030204" pitchFamily="18" charset="0"/>
              </a:rPr>
              <a:t>Kabindra</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Parameshwar</a:t>
            </a:r>
            <a:r>
              <a:rPr lang="en-US" sz="2400" dirty="0">
                <a:latin typeface="Cambria" panose="02040503050406030204" pitchFamily="18" charset="0"/>
                <a:ea typeface="Cambria" panose="02040503050406030204" pitchFamily="18" charset="0"/>
              </a:rPr>
              <a:t> and </a:t>
            </a:r>
            <a:r>
              <a:rPr lang="en-US" sz="2400" dirty="0" err="1">
                <a:latin typeface="Cambria" panose="02040503050406030204" pitchFamily="18" charset="0"/>
                <a:ea typeface="Cambria" panose="02040503050406030204" pitchFamily="18" charset="0"/>
              </a:rPr>
              <a:t>Srikar</a:t>
            </a:r>
            <a:r>
              <a:rPr lang="en-US" sz="2400" dirty="0">
                <a:latin typeface="Cambria" panose="02040503050406030204" pitchFamily="18" charset="0"/>
                <a:ea typeface="Cambria" panose="02040503050406030204" pitchFamily="18" charset="0"/>
              </a:rPr>
              <a:t> Nandi. </a:t>
            </a:r>
            <a:r>
              <a:rPr lang="en-US" sz="2400" dirty="0" err="1">
                <a:latin typeface="Cambria" panose="02040503050406030204" pitchFamily="18" charset="0"/>
                <a:ea typeface="Cambria" panose="02040503050406030204" pitchFamily="18" charset="0"/>
              </a:rPr>
              <a:t>Chota</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Sona</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Masjid</a:t>
            </a:r>
            <a:r>
              <a:rPr lang="en-US" sz="2400" dirty="0">
                <a:latin typeface="Cambria" panose="02040503050406030204" pitchFamily="18" charset="0"/>
                <a:ea typeface="Cambria" panose="02040503050406030204" pitchFamily="18" charset="0"/>
              </a:rPr>
              <a:t> of </a:t>
            </a:r>
            <a:r>
              <a:rPr lang="en-US" sz="2400" dirty="0" err="1">
                <a:latin typeface="Cambria" panose="02040503050406030204" pitchFamily="18" charset="0"/>
                <a:ea typeface="Cambria" panose="02040503050406030204" pitchFamily="18" charset="0"/>
              </a:rPr>
              <a:t>Gauda</a:t>
            </a:r>
            <a:r>
              <a:rPr lang="en-US" sz="2400" dirty="0">
                <a:latin typeface="Cambria" panose="02040503050406030204" pitchFamily="18" charset="0"/>
                <a:ea typeface="Cambria" panose="02040503050406030204" pitchFamily="18" charset="0"/>
              </a:rPr>
              <a:t> was built by him and </a:t>
            </a:r>
            <a:r>
              <a:rPr lang="en-US" sz="2400" dirty="0" err="1">
                <a:latin typeface="Cambria" panose="02040503050406030204" pitchFamily="18" charset="0"/>
                <a:ea typeface="Cambria" panose="02040503050406030204" pitchFamily="18" charset="0"/>
              </a:rPr>
              <a:t>Biprodas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Bijoy</a:t>
            </a:r>
            <a:r>
              <a:rPr lang="en-US" sz="2400" dirty="0">
                <a:latin typeface="Cambria" panose="02040503050406030204" pitchFamily="18" charset="0"/>
                <a:ea typeface="Cambria" panose="02040503050406030204" pitchFamily="18" charset="0"/>
              </a:rPr>
              <a:t> Gupta, </a:t>
            </a:r>
            <a:r>
              <a:rPr lang="en-US" sz="2400" dirty="0" err="1">
                <a:latin typeface="Cambria" panose="02040503050406030204" pitchFamily="18" charset="0"/>
                <a:ea typeface="Cambria" panose="02040503050406030204" pitchFamily="18" charset="0"/>
              </a:rPr>
              <a:t>Jasoraj</a:t>
            </a:r>
            <a:r>
              <a:rPr lang="en-US" sz="2400" dirty="0">
                <a:latin typeface="Cambria" panose="02040503050406030204" pitchFamily="18" charset="0"/>
                <a:ea typeface="Cambria" panose="02040503050406030204" pitchFamily="18" charset="0"/>
              </a:rPr>
              <a:t> Khan were sponsored by him.</a:t>
            </a:r>
          </a:p>
          <a:p>
            <a:pPr algn="just"/>
            <a:r>
              <a:rPr lang="en-US" sz="2400" dirty="0">
                <a:latin typeface="Cambria" panose="02040503050406030204" pitchFamily="18" charset="0"/>
                <a:ea typeface="Cambria" panose="02040503050406030204" pitchFamily="18" charset="0"/>
              </a:rPr>
              <a:t>2. </a:t>
            </a:r>
            <a:r>
              <a:rPr lang="en-US" sz="2400" dirty="0" err="1">
                <a:latin typeface="Cambria" panose="02040503050406030204" pitchFamily="18" charset="0"/>
                <a:ea typeface="Cambria" panose="02040503050406030204" pitchFamily="18" charset="0"/>
              </a:rPr>
              <a:t>Ghiyas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Uddin</a:t>
            </a:r>
            <a:r>
              <a:rPr lang="en-US" sz="2400" dirty="0">
                <a:latin typeface="Cambria" panose="02040503050406030204" pitchFamily="18" charset="0"/>
                <a:ea typeface="Cambria" panose="02040503050406030204" pitchFamily="18" charset="0"/>
              </a:rPr>
              <a:t> Mahmud Shah- He was the last Independent Sultan of Bengal. </a:t>
            </a:r>
            <a:r>
              <a:rPr lang="en-US" sz="2400" dirty="0" err="1">
                <a:latin typeface="Cambria" panose="02040503050406030204" pitchFamily="18" charset="0"/>
                <a:ea typeface="Cambria" panose="02040503050406030204" pitchFamily="18" charset="0"/>
              </a:rPr>
              <a:t>Sher</a:t>
            </a:r>
            <a:r>
              <a:rPr lang="en-US" sz="2400" dirty="0">
                <a:latin typeface="Cambria" panose="02040503050406030204" pitchFamily="18" charset="0"/>
                <a:ea typeface="Cambria" panose="02040503050406030204" pitchFamily="18" charset="0"/>
              </a:rPr>
              <a:t> Shah defeated him in 1538 and captured the capital ‘</a:t>
            </a:r>
            <a:r>
              <a:rPr lang="en-US" sz="2400" dirty="0" err="1">
                <a:latin typeface="Cambria" panose="02040503050406030204" pitchFamily="18" charset="0"/>
                <a:ea typeface="Cambria" panose="02040503050406030204" pitchFamily="18" charset="0"/>
              </a:rPr>
              <a:t>Gauda</a:t>
            </a:r>
            <a:r>
              <a:rPr lang="en-US" sz="2400" dirty="0">
                <a:latin typeface="Cambria" panose="02040503050406030204" pitchFamily="18" charset="0"/>
                <a:ea typeface="Cambria" panose="02040503050406030204" pitchFamily="18" charset="0"/>
              </a:rPr>
              <a:t>’.</a:t>
            </a:r>
          </a:p>
        </p:txBody>
      </p:sp>
      <p:sp>
        <p:nvSpPr>
          <p:cNvPr id="4" name="TextBox 3"/>
          <p:cNvSpPr txBox="1"/>
          <p:nvPr/>
        </p:nvSpPr>
        <p:spPr>
          <a:xfrm>
            <a:off x="1355835" y="772510"/>
            <a:ext cx="10704786" cy="1323439"/>
          </a:xfrm>
          <a:prstGeom prst="rect">
            <a:avLst/>
          </a:prstGeom>
          <a:noFill/>
        </p:spPr>
        <p:txBody>
          <a:bodyPr wrap="square" rtlCol="0">
            <a:spAutoFit/>
          </a:bodyPr>
          <a:lstStyle/>
          <a:p>
            <a:pPr algn="ctr"/>
            <a:r>
              <a:rPr lang="en-US" sz="4000" dirty="0"/>
              <a:t>Hussain </a:t>
            </a:r>
            <a:r>
              <a:rPr lang="en-US" sz="4000" dirty="0" err="1"/>
              <a:t>Shahi</a:t>
            </a:r>
            <a:r>
              <a:rPr lang="en-US" sz="4000" dirty="0"/>
              <a:t> Dynasty (1493-1538)</a:t>
            </a:r>
          </a:p>
          <a:p>
            <a:pPr algn="ctr"/>
            <a:endParaRPr lang="en-US" sz="4000" dirty="0"/>
          </a:p>
        </p:txBody>
      </p:sp>
      <p:pic>
        <p:nvPicPr>
          <p:cNvPr id="5122" name="Picture 2" descr="Alauddin Husain Shah: Sultan of Bengal (n/a - 1519) | Biography, Facts,  Information, Career, Wiki, Life | Also View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5948"/>
            <a:ext cx="2222938" cy="28071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Birth of Modern Bangladesh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4413783"/>
              </p:ext>
            </p:extLst>
          </p:nvPr>
        </p:nvGraphicFramePr>
        <p:xfrm>
          <a:off x="1217613" y="1248032"/>
          <a:ext cx="9524999" cy="4924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9523411" y="3048000"/>
            <a:ext cx="2665413" cy="1421928"/>
          </a:xfrm>
          <a:prstGeom prst="rect">
            <a:avLst/>
          </a:prstGeom>
          <a:noFill/>
        </p:spPr>
        <p:txBody>
          <a:bodyPr wrap="square" rtlCol="0">
            <a:spAutoFit/>
          </a:bodyPr>
          <a:lstStyle/>
          <a:p>
            <a:pPr>
              <a:lnSpc>
                <a:spcPct val="90000"/>
              </a:lnSpc>
            </a:pPr>
            <a:r>
              <a:rPr lang="en-US" sz="2400" dirty="0"/>
              <a:t>British Period-1757-1947</a:t>
            </a:r>
          </a:p>
          <a:p>
            <a:pPr>
              <a:lnSpc>
                <a:spcPct val="90000"/>
              </a:lnSpc>
            </a:pPr>
            <a:r>
              <a:rPr lang="en-US" sz="2400" dirty="0"/>
              <a:t>Pakistan Period</a:t>
            </a:r>
          </a:p>
          <a:p>
            <a:pPr>
              <a:lnSpc>
                <a:spcPct val="90000"/>
              </a:lnSpc>
            </a:pPr>
            <a:r>
              <a:rPr lang="en-US" sz="2400" dirty="0"/>
              <a:t>1947-1971</a:t>
            </a:r>
          </a:p>
        </p:txBody>
      </p:sp>
    </p:spTree>
    <p:extLst>
      <p:ext uri="{BB962C8B-B14F-4D97-AF65-F5344CB8AC3E}">
        <p14:creationId xmlns:p14="http://schemas.microsoft.com/office/powerpoint/2010/main" val="195006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835" y="321934"/>
            <a:ext cx="10505351" cy="1143000"/>
          </a:xfrm>
        </p:spPr>
        <p:txBody>
          <a:bodyPr/>
          <a:lstStyle/>
          <a:p>
            <a:pPr algn="ctr"/>
            <a:r>
              <a:rPr lang="en-US" dirty="0"/>
              <a:t>The </a:t>
            </a:r>
            <a:r>
              <a:rPr lang="en-US" dirty="0" err="1"/>
              <a:t>Baro-Bhuiyans</a:t>
            </a:r>
            <a:endParaRPr lang="en-US" dirty="0"/>
          </a:p>
        </p:txBody>
      </p:sp>
      <p:sp>
        <p:nvSpPr>
          <p:cNvPr id="3" name="Content Placeholder 2"/>
          <p:cNvSpPr>
            <a:spLocks noGrp="1"/>
          </p:cNvSpPr>
          <p:nvPr>
            <p:ph idx="1"/>
          </p:nvPr>
        </p:nvSpPr>
        <p:spPr>
          <a:xfrm>
            <a:off x="1481959" y="1384737"/>
            <a:ext cx="10442289" cy="3297621"/>
          </a:xfrm>
        </p:spPr>
        <p:txBody>
          <a:bodyPr>
            <a:noAutofit/>
          </a:bodyPr>
          <a:lstStyle/>
          <a:p>
            <a:pPr algn="just"/>
            <a:r>
              <a:rPr lang="en-US" sz="2000" dirty="0">
                <a:latin typeface="Cambria" panose="02040503050406030204" pitchFamily="18" charset="0"/>
                <a:ea typeface="Cambria" panose="02040503050406030204" pitchFamily="18" charset="0"/>
              </a:rPr>
              <a:t>Akbar failed to subjugate whole of Bengal as many </a:t>
            </a:r>
            <a:r>
              <a:rPr lang="en-US" sz="2000" dirty="0" err="1">
                <a:latin typeface="Cambria" panose="02040503050406030204" pitchFamily="18" charset="0"/>
                <a:ea typeface="Cambria" panose="02040503050406030204" pitchFamily="18" charset="0"/>
              </a:rPr>
              <a:t>Zaminders</a:t>
            </a:r>
            <a:r>
              <a:rPr lang="en-US" sz="2000" dirty="0">
                <a:latin typeface="Cambria" panose="02040503050406030204" pitchFamily="18" charset="0"/>
                <a:ea typeface="Cambria" panose="02040503050406030204" pitchFamily="18" charset="0"/>
              </a:rPr>
              <a:t> having strong army were ruling different regions independently and they were united to suppress </a:t>
            </a:r>
            <a:r>
              <a:rPr lang="en-US" sz="2000" dirty="0" err="1">
                <a:latin typeface="Cambria" panose="02040503050406030204" pitchFamily="18" charset="0"/>
                <a:ea typeface="Cambria" panose="02040503050406030204" pitchFamily="18" charset="0"/>
              </a:rPr>
              <a:t>Mughal</a:t>
            </a:r>
            <a:r>
              <a:rPr lang="en-US" sz="2000" dirty="0">
                <a:latin typeface="Cambria" panose="02040503050406030204" pitchFamily="18" charset="0"/>
                <a:ea typeface="Cambria" panose="02040503050406030204" pitchFamily="18" charset="0"/>
              </a:rPr>
              <a:t> expedition. They are known as ‘</a:t>
            </a:r>
            <a:r>
              <a:rPr lang="en-US" sz="2000" dirty="0" err="1">
                <a:latin typeface="Cambria" panose="02040503050406030204" pitchFamily="18" charset="0"/>
                <a:ea typeface="Cambria" panose="02040503050406030204" pitchFamily="18" charset="0"/>
              </a:rPr>
              <a:t>Baro-Bhuiyans</a:t>
            </a:r>
            <a:r>
              <a:rPr lang="en-US" sz="2000" dirty="0">
                <a:latin typeface="Cambria" panose="02040503050406030204" pitchFamily="18" charset="0"/>
                <a:ea typeface="Cambria" panose="02040503050406030204" pitchFamily="18" charset="0"/>
              </a:rPr>
              <a:t>’</a:t>
            </a:r>
          </a:p>
          <a:p>
            <a:pPr algn="just"/>
            <a:r>
              <a:rPr lang="en-US" sz="2000" dirty="0" err="1">
                <a:latin typeface="Cambria" panose="02040503050406030204" pitchFamily="18" charset="0"/>
                <a:ea typeface="Cambria" panose="02040503050406030204" pitchFamily="18" charset="0"/>
              </a:rPr>
              <a:t>Isha</a:t>
            </a:r>
            <a:r>
              <a:rPr lang="en-US" sz="2000" dirty="0">
                <a:latin typeface="Cambria" panose="02040503050406030204" pitchFamily="18" charset="0"/>
                <a:ea typeface="Cambria" panose="02040503050406030204" pitchFamily="18" charset="0"/>
              </a:rPr>
              <a:t> Khan of </a:t>
            </a:r>
            <a:r>
              <a:rPr lang="en-US" sz="2000" dirty="0" err="1">
                <a:latin typeface="Cambria" panose="02040503050406030204" pitchFamily="18" charset="0"/>
                <a:ea typeface="Cambria" panose="02040503050406030204" pitchFamily="18" charset="0"/>
              </a:rPr>
              <a:t>Sonargaon</a:t>
            </a:r>
            <a:r>
              <a:rPr lang="en-US" sz="2000" dirty="0">
                <a:latin typeface="Cambria" panose="02040503050406030204" pitchFamily="18" charset="0"/>
                <a:ea typeface="Cambria" panose="02040503050406030204" pitchFamily="18" charset="0"/>
              </a:rPr>
              <a:t> was the leader of the </a:t>
            </a:r>
            <a:r>
              <a:rPr lang="en-US" sz="2000" dirty="0" err="1">
                <a:latin typeface="Cambria" panose="02040503050406030204" pitchFamily="18" charset="0"/>
                <a:ea typeface="Cambria" panose="02040503050406030204" pitchFamily="18" charset="0"/>
              </a:rPr>
              <a:t>Baro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Bhuiyans</a:t>
            </a:r>
            <a:r>
              <a:rPr lang="en-US" sz="2000" dirty="0">
                <a:latin typeface="Cambria" panose="02040503050406030204" pitchFamily="18" charset="0"/>
                <a:ea typeface="Cambria" panose="02040503050406030204" pitchFamily="18" charset="0"/>
              </a:rPr>
              <a:t>, after his natural death, Musa Khan became the leader and Jahangir was in the </a:t>
            </a:r>
            <a:r>
              <a:rPr lang="en-US" sz="2000" dirty="0" err="1">
                <a:latin typeface="Cambria" panose="02040503050406030204" pitchFamily="18" charset="0"/>
                <a:ea typeface="Cambria" panose="02040503050406030204" pitchFamily="18" charset="0"/>
              </a:rPr>
              <a:t>Mughal</a:t>
            </a:r>
            <a:r>
              <a:rPr lang="en-US" sz="2000" dirty="0">
                <a:latin typeface="Cambria" panose="02040503050406030204" pitchFamily="18" charset="0"/>
                <a:ea typeface="Cambria" panose="02040503050406030204" pitchFamily="18" charset="0"/>
              </a:rPr>
              <a:t> throne. It was Islam khan who was appointed by Jahangir as the </a:t>
            </a:r>
            <a:r>
              <a:rPr lang="en-US" sz="2000" dirty="0" err="1">
                <a:latin typeface="Cambria" panose="02040503050406030204" pitchFamily="18" charset="0"/>
                <a:ea typeface="Cambria" panose="02040503050406030204" pitchFamily="18" charset="0"/>
              </a:rPr>
              <a:t>Subedar</a:t>
            </a:r>
            <a:r>
              <a:rPr lang="en-US" sz="2000" dirty="0">
                <a:latin typeface="Cambria" panose="02040503050406030204" pitchFamily="18" charset="0"/>
                <a:ea typeface="Cambria" panose="02040503050406030204" pitchFamily="18" charset="0"/>
              </a:rPr>
              <a:t> was successful to defeat the </a:t>
            </a:r>
            <a:r>
              <a:rPr lang="en-US" sz="2000" dirty="0" err="1">
                <a:latin typeface="Cambria" panose="02040503050406030204" pitchFamily="18" charset="0"/>
                <a:ea typeface="Cambria" panose="02040503050406030204" pitchFamily="18" charset="0"/>
              </a:rPr>
              <a:t>Baro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bhuiyans</a:t>
            </a:r>
            <a:r>
              <a:rPr lang="en-US" sz="2000" dirty="0">
                <a:latin typeface="Cambria" panose="02040503050406030204" pitchFamily="18" charset="0"/>
                <a:ea typeface="Cambria" panose="02040503050406030204" pitchFamily="18" charset="0"/>
              </a:rPr>
              <a:t>.</a:t>
            </a:r>
          </a:p>
          <a:p>
            <a:pPr algn="just"/>
            <a:r>
              <a:rPr lang="en-US" sz="2000" dirty="0" err="1">
                <a:latin typeface="Cambria" panose="02040503050406030204" pitchFamily="18" charset="0"/>
                <a:ea typeface="Cambria" panose="02040503050406030204" pitchFamily="18" charset="0"/>
              </a:rPr>
              <a:t>Pratapaditya</a:t>
            </a:r>
            <a:r>
              <a:rPr lang="en-US" sz="2000" dirty="0">
                <a:latin typeface="Cambria" panose="02040503050406030204" pitchFamily="18" charset="0"/>
                <a:ea typeface="Cambria" panose="02040503050406030204" pitchFamily="18" charset="0"/>
              </a:rPr>
              <a:t> was an influential </a:t>
            </a:r>
            <a:r>
              <a:rPr lang="en-US" sz="2000" dirty="0" err="1">
                <a:latin typeface="Cambria" panose="02040503050406030204" pitchFamily="18" charset="0"/>
                <a:ea typeface="Cambria" panose="02040503050406030204" pitchFamily="18" charset="0"/>
              </a:rPr>
              <a:t>Zaminders</a:t>
            </a:r>
            <a:r>
              <a:rPr lang="en-US" sz="2000" dirty="0">
                <a:latin typeface="Cambria" panose="02040503050406030204" pitchFamily="18" charset="0"/>
                <a:ea typeface="Cambria" panose="02040503050406030204" pitchFamily="18" charset="0"/>
              </a:rPr>
              <a:t> among the </a:t>
            </a:r>
            <a:r>
              <a:rPr lang="en-US" sz="2000" dirty="0" err="1">
                <a:latin typeface="Cambria" panose="02040503050406030204" pitchFamily="18" charset="0"/>
                <a:ea typeface="Cambria" panose="02040503050406030204" pitchFamily="18" charset="0"/>
              </a:rPr>
              <a:t>Baro</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Bhuiyans</a:t>
            </a:r>
            <a:endParaRPr lang="en-US" sz="2000" dirty="0">
              <a:latin typeface="Cambria" panose="02040503050406030204" pitchFamily="18" charset="0"/>
              <a:ea typeface="Cambria" panose="02040503050406030204" pitchFamily="18" charset="0"/>
            </a:endParaRP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3984" t="13576" r="25238" b="14656"/>
          <a:stretch/>
        </p:blipFill>
        <p:spPr bwMode="auto">
          <a:xfrm>
            <a:off x="1702676" y="3901965"/>
            <a:ext cx="2617076" cy="2956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660" y="3901966"/>
            <a:ext cx="2243850" cy="295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422" y="3901966"/>
            <a:ext cx="2206406" cy="2956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099"/>
                                        </p:tgtEl>
                                        <p:attrNameLst>
                                          <p:attrName>style.visibility</p:attrName>
                                        </p:attrNameLst>
                                      </p:cBhvr>
                                      <p:to>
                                        <p:strVal val="visible"/>
                                      </p:to>
                                    </p:set>
                                    <p:anim calcmode="lin" valueType="num">
                                      <p:cBhvr additive="base">
                                        <p:cTn id="21" dur="500" fill="hold"/>
                                        <p:tgtEl>
                                          <p:spTgt spid="4099"/>
                                        </p:tgtEl>
                                        <p:attrNameLst>
                                          <p:attrName>ppt_x</p:attrName>
                                        </p:attrNameLst>
                                      </p:cBhvr>
                                      <p:tavLst>
                                        <p:tav tm="0">
                                          <p:val>
                                            <p:strVal val="#ppt_x"/>
                                          </p:val>
                                        </p:tav>
                                        <p:tav tm="100000">
                                          <p:val>
                                            <p:strVal val="#ppt_x"/>
                                          </p:val>
                                        </p:tav>
                                      </p:tavLst>
                                    </p:anim>
                                    <p:anim calcmode="lin" valueType="num">
                                      <p:cBhvr additive="base">
                                        <p:cTn id="22"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animEffect transition="in" filter="fade">
                                      <p:cBhvr>
                                        <p:cTn id="27" dur="1000"/>
                                        <p:tgtEl>
                                          <p:spTgt spid="4100"/>
                                        </p:tgtEl>
                                      </p:cBhvr>
                                    </p:animEffect>
                                    <p:anim calcmode="lin" valueType="num">
                                      <p:cBhvr>
                                        <p:cTn id="28" dur="1000" fill="hold"/>
                                        <p:tgtEl>
                                          <p:spTgt spid="4100"/>
                                        </p:tgtEl>
                                        <p:attrNameLst>
                                          <p:attrName>ppt_x</p:attrName>
                                        </p:attrNameLst>
                                      </p:cBhvr>
                                      <p:tavLst>
                                        <p:tav tm="0">
                                          <p:val>
                                            <p:strVal val="#ppt_x"/>
                                          </p:val>
                                        </p:tav>
                                        <p:tav tm="100000">
                                          <p:val>
                                            <p:strVal val="#ppt_x"/>
                                          </p:val>
                                        </p:tav>
                                      </p:tavLst>
                                    </p:anim>
                                    <p:anim calcmode="lin" valueType="num">
                                      <p:cBhvr>
                                        <p:cTn id="29"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wipe(down)">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4101"/>
                                        </p:tgtEl>
                                        <p:attrNameLst>
                                          <p:attrName>style.visibility</p:attrName>
                                        </p:attrNameLst>
                                      </p:cBhvr>
                                      <p:to>
                                        <p:strVal val="visible"/>
                                      </p:to>
                                    </p:set>
                                    <p:animEffect transition="in" filter="circle(in)">
                                      <p:cBhvr>
                                        <p:cTn id="39" dur="2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690" y="511121"/>
            <a:ext cx="9753600" cy="334962"/>
          </a:xfrm>
        </p:spPr>
        <p:txBody>
          <a:bodyPr>
            <a:normAutofit fontScale="90000"/>
          </a:bodyPr>
          <a:lstStyle/>
          <a:p>
            <a:pPr algn="ctr"/>
            <a:r>
              <a:rPr lang="en-US" dirty="0">
                <a:latin typeface="Cambria" panose="02040503050406030204" pitchFamily="18" charset="0"/>
                <a:ea typeface="Cambria" panose="02040503050406030204" pitchFamily="18" charset="0"/>
              </a:rPr>
              <a:t>Bengal Under the Mughal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15281843"/>
              </p:ext>
            </p:extLst>
          </p:nvPr>
        </p:nvGraphicFramePr>
        <p:xfrm>
          <a:off x="1403130" y="1087820"/>
          <a:ext cx="10498245" cy="5544208"/>
        </p:xfrm>
        <a:graphic>
          <a:graphicData uri="http://schemas.openxmlformats.org/drawingml/2006/table">
            <a:tbl>
              <a:tblPr firstRow="1" bandRow="1">
                <a:tableStyleId>{5A111915-BE36-4E01-A7E5-04B1672EAD32}</a:tableStyleId>
              </a:tblPr>
              <a:tblGrid>
                <a:gridCol w="2214473">
                  <a:extLst>
                    <a:ext uri="{9D8B030D-6E8A-4147-A177-3AD203B41FA5}">
                      <a16:colId xmlns:a16="http://schemas.microsoft.com/office/drawing/2014/main" val="20000"/>
                    </a:ext>
                  </a:extLst>
                </a:gridCol>
                <a:gridCol w="3034649">
                  <a:extLst>
                    <a:ext uri="{9D8B030D-6E8A-4147-A177-3AD203B41FA5}">
                      <a16:colId xmlns:a16="http://schemas.microsoft.com/office/drawing/2014/main" val="20001"/>
                    </a:ext>
                  </a:extLst>
                </a:gridCol>
                <a:gridCol w="5249123">
                  <a:extLst>
                    <a:ext uri="{9D8B030D-6E8A-4147-A177-3AD203B41FA5}">
                      <a16:colId xmlns:a16="http://schemas.microsoft.com/office/drawing/2014/main" val="20002"/>
                    </a:ext>
                  </a:extLst>
                </a:gridCol>
              </a:tblGrid>
              <a:tr h="387299">
                <a:tc>
                  <a:txBody>
                    <a:bodyPr/>
                    <a:lstStyle/>
                    <a:p>
                      <a:r>
                        <a:rPr lang="en-US" dirty="0" err="1"/>
                        <a:t>Mughal</a:t>
                      </a:r>
                      <a:r>
                        <a:rPr lang="en-US" baseline="0" dirty="0"/>
                        <a:t> Emperor</a:t>
                      </a:r>
                      <a:endParaRPr lang="en-US" dirty="0"/>
                    </a:p>
                  </a:txBody>
                  <a:tcPr/>
                </a:tc>
                <a:tc>
                  <a:txBody>
                    <a:bodyPr/>
                    <a:lstStyle/>
                    <a:p>
                      <a:r>
                        <a:rPr lang="en-US" dirty="0" err="1"/>
                        <a:t>Subedar</a:t>
                      </a:r>
                      <a:r>
                        <a:rPr lang="en-US" dirty="0"/>
                        <a:t> of Bengal</a:t>
                      </a:r>
                    </a:p>
                  </a:txBody>
                  <a:tcPr/>
                </a:tc>
                <a:tc>
                  <a:txBody>
                    <a:bodyPr/>
                    <a:lstStyle/>
                    <a:p>
                      <a:r>
                        <a:rPr lang="en-US" dirty="0"/>
                        <a:t>Notable activities</a:t>
                      </a:r>
                    </a:p>
                  </a:txBody>
                  <a:tcPr/>
                </a:tc>
                <a:extLst>
                  <a:ext uri="{0D108BD9-81ED-4DB2-BD59-A6C34878D82A}">
                    <a16:rowId xmlns:a16="http://schemas.microsoft.com/office/drawing/2014/main" val="10000"/>
                  </a:ext>
                </a:extLst>
              </a:tr>
              <a:tr h="1527973">
                <a:tc>
                  <a:txBody>
                    <a:bodyPr/>
                    <a:lstStyle/>
                    <a:p>
                      <a:r>
                        <a:rPr lang="en-US" dirty="0"/>
                        <a:t>Emperor Jahangir (1605-1627)</a:t>
                      </a:r>
                    </a:p>
                  </a:txBody>
                  <a:tcPr/>
                </a:tc>
                <a:tc>
                  <a:txBody>
                    <a:bodyPr/>
                    <a:lstStyle/>
                    <a:p>
                      <a:r>
                        <a:rPr lang="en-US" dirty="0"/>
                        <a:t>Islam Khan (1608-1613)</a:t>
                      </a:r>
                    </a:p>
                  </a:txBody>
                  <a:tcPr/>
                </a:tc>
                <a:tc>
                  <a:txBody>
                    <a:bodyPr/>
                    <a:lstStyle/>
                    <a:p>
                      <a:pPr>
                        <a:buFont typeface="Wingdings" pitchFamily="2" charset="2"/>
                        <a:buChar char="Ø"/>
                      </a:pPr>
                      <a:r>
                        <a:rPr lang="en-US" dirty="0"/>
                        <a:t>Suppressed the </a:t>
                      </a:r>
                      <a:r>
                        <a:rPr lang="en-US" dirty="0" err="1"/>
                        <a:t>Baro</a:t>
                      </a:r>
                      <a:r>
                        <a:rPr lang="en-US" dirty="0"/>
                        <a:t> </a:t>
                      </a:r>
                      <a:r>
                        <a:rPr lang="en-US" dirty="0" err="1"/>
                        <a:t>Bhuiyans</a:t>
                      </a:r>
                      <a:endParaRPr lang="en-US" dirty="0"/>
                    </a:p>
                    <a:p>
                      <a:pPr>
                        <a:buFont typeface="Wingdings" pitchFamily="2" charset="2"/>
                        <a:buChar char="Ø"/>
                      </a:pPr>
                      <a:r>
                        <a:rPr lang="en-US" dirty="0"/>
                        <a:t>Made Dhaka as the capital in 1610 and Named it as ‘</a:t>
                      </a:r>
                      <a:r>
                        <a:rPr lang="en-US" dirty="0" err="1"/>
                        <a:t>Jahangirnagar</a:t>
                      </a:r>
                      <a:r>
                        <a:rPr lang="en-US" dirty="0"/>
                        <a:t>’</a:t>
                      </a:r>
                    </a:p>
                    <a:p>
                      <a:pPr>
                        <a:buFont typeface="Wingdings" pitchFamily="2" charset="2"/>
                        <a:buChar char="Ø"/>
                      </a:pPr>
                      <a:r>
                        <a:rPr lang="en-US" dirty="0"/>
                        <a:t>He excavated the ‘</a:t>
                      </a:r>
                      <a:r>
                        <a:rPr lang="en-US" dirty="0" err="1"/>
                        <a:t>Dholai</a:t>
                      </a:r>
                      <a:r>
                        <a:rPr lang="en-US" dirty="0"/>
                        <a:t> </a:t>
                      </a:r>
                      <a:r>
                        <a:rPr lang="en-US" dirty="0" err="1"/>
                        <a:t>Khal</a:t>
                      </a:r>
                      <a:r>
                        <a:rPr lang="en-US" dirty="0"/>
                        <a:t>’</a:t>
                      </a:r>
                    </a:p>
                    <a:p>
                      <a:pPr>
                        <a:buFont typeface="Wingdings" pitchFamily="2" charset="2"/>
                        <a:buNone/>
                      </a:pPr>
                      <a:endParaRPr lang="en-US" dirty="0"/>
                    </a:p>
                  </a:txBody>
                  <a:tcPr/>
                </a:tc>
                <a:extLst>
                  <a:ext uri="{0D108BD9-81ED-4DB2-BD59-A6C34878D82A}">
                    <a16:rowId xmlns:a16="http://schemas.microsoft.com/office/drawing/2014/main" val="10001"/>
                  </a:ext>
                </a:extLst>
              </a:tr>
              <a:tr h="2100963">
                <a:tc>
                  <a:txBody>
                    <a:bodyPr/>
                    <a:lstStyle/>
                    <a:p>
                      <a:r>
                        <a:rPr lang="en-US" dirty="0"/>
                        <a:t>Emperor Shah </a:t>
                      </a:r>
                      <a:r>
                        <a:rPr lang="en-US" dirty="0" err="1"/>
                        <a:t>Jahan</a:t>
                      </a:r>
                      <a:endParaRPr lang="en-US" dirty="0"/>
                    </a:p>
                  </a:txBody>
                  <a:tcPr/>
                </a:tc>
                <a:tc>
                  <a:txBody>
                    <a:bodyPr/>
                    <a:lstStyle/>
                    <a:p>
                      <a:r>
                        <a:rPr lang="en-US" dirty="0" err="1"/>
                        <a:t>Qasim</a:t>
                      </a:r>
                      <a:r>
                        <a:rPr lang="en-US" dirty="0"/>
                        <a:t> Khan</a:t>
                      </a:r>
                      <a:r>
                        <a:rPr lang="en-US" baseline="0" dirty="0"/>
                        <a:t> (1628-1632)</a:t>
                      </a:r>
                    </a:p>
                    <a:p>
                      <a:r>
                        <a:rPr lang="en-US" baseline="0" dirty="0"/>
                        <a:t>Shah </a:t>
                      </a:r>
                      <a:r>
                        <a:rPr lang="en-US" baseline="0" dirty="0" err="1"/>
                        <a:t>Suja</a:t>
                      </a:r>
                      <a:r>
                        <a:rPr lang="en-US" baseline="0" dirty="0"/>
                        <a:t> </a:t>
                      </a:r>
                      <a:endParaRPr lang="en-US" dirty="0"/>
                    </a:p>
                  </a:txBody>
                  <a:tcPr/>
                </a:tc>
                <a:tc>
                  <a:txBody>
                    <a:bodyPr/>
                    <a:lstStyle/>
                    <a:p>
                      <a:pPr>
                        <a:buFont typeface="Wingdings" pitchFamily="2" charset="2"/>
                        <a:buChar char="Ø"/>
                      </a:pPr>
                      <a:r>
                        <a:rPr lang="en-US" dirty="0"/>
                        <a:t>The</a:t>
                      </a:r>
                      <a:r>
                        <a:rPr lang="en-US" baseline="0" dirty="0"/>
                        <a:t> </a:t>
                      </a:r>
                      <a:r>
                        <a:rPr lang="en-US" baseline="0" dirty="0" err="1"/>
                        <a:t>portuguese</a:t>
                      </a:r>
                      <a:r>
                        <a:rPr lang="en-US" baseline="0" dirty="0"/>
                        <a:t> were uprooted from </a:t>
                      </a:r>
                      <a:r>
                        <a:rPr lang="en-US" baseline="0" dirty="0" err="1"/>
                        <a:t>Hoogli</a:t>
                      </a:r>
                      <a:endParaRPr lang="en-US" baseline="0" dirty="0"/>
                    </a:p>
                    <a:p>
                      <a:pPr>
                        <a:buFont typeface="Wingdings" pitchFamily="2" charset="2"/>
                        <a:buChar char="Ø"/>
                      </a:pPr>
                      <a:r>
                        <a:rPr lang="en-US" baseline="0" dirty="0"/>
                        <a:t>The right to trade in Bengal without duty</a:t>
                      </a:r>
                    </a:p>
                    <a:p>
                      <a:pPr>
                        <a:buFont typeface="Wingdings" pitchFamily="2" charset="2"/>
                        <a:buChar char="Ø"/>
                      </a:pPr>
                      <a:r>
                        <a:rPr lang="en-US" baseline="0" dirty="0" err="1"/>
                        <a:t>Builded</a:t>
                      </a:r>
                      <a:r>
                        <a:rPr lang="en-US" baseline="0" dirty="0"/>
                        <a:t> ‘</a:t>
                      </a:r>
                      <a:r>
                        <a:rPr lang="en-US" baseline="0" dirty="0" err="1"/>
                        <a:t>Borokara</a:t>
                      </a:r>
                      <a:r>
                        <a:rPr lang="en-US" baseline="0" dirty="0"/>
                        <a:t>’</a:t>
                      </a:r>
                    </a:p>
                    <a:p>
                      <a:pPr>
                        <a:buFont typeface="Wingdings" pitchFamily="2" charset="2"/>
                        <a:buChar char="Ø"/>
                      </a:pPr>
                      <a:r>
                        <a:rPr lang="en-US" baseline="0" dirty="0"/>
                        <a:t>In 1633, EIC got the right to involve in the Bengal trade and commerce and to establish a fort</a:t>
                      </a:r>
                      <a:endParaRPr lang="en-US" dirty="0"/>
                    </a:p>
                  </a:txBody>
                  <a:tcPr/>
                </a:tc>
                <a:extLst>
                  <a:ext uri="{0D108BD9-81ED-4DB2-BD59-A6C34878D82A}">
                    <a16:rowId xmlns:a16="http://schemas.microsoft.com/office/drawing/2014/main" val="10002"/>
                  </a:ext>
                </a:extLst>
              </a:tr>
              <a:tr h="1527973">
                <a:tc>
                  <a:txBody>
                    <a:bodyPr/>
                    <a:lstStyle/>
                    <a:p>
                      <a:r>
                        <a:rPr lang="en-US" dirty="0"/>
                        <a:t>Emperor </a:t>
                      </a:r>
                      <a:r>
                        <a:rPr lang="en-US" dirty="0" err="1"/>
                        <a:t>Auranzeb</a:t>
                      </a:r>
                      <a:r>
                        <a:rPr lang="en-US" dirty="0"/>
                        <a:t> </a:t>
                      </a:r>
                    </a:p>
                    <a:p>
                      <a:r>
                        <a:rPr lang="en-US" dirty="0"/>
                        <a:t>(1658-1707)</a:t>
                      </a:r>
                    </a:p>
                  </a:txBody>
                  <a:tcPr/>
                </a:tc>
                <a:tc>
                  <a:txBody>
                    <a:bodyPr/>
                    <a:lstStyle/>
                    <a:p>
                      <a:r>
                        <a:rPr lang="en-US" dirty="0"/>
                        <a:t>Mir </a:t>
                      </a:r>
                      <a:r>
                        <a:rPr lang="en-US" dirty="0" err="1"/>
                        <a:t>Jumla</a:t>
                      </a:r>
                      <a:r>
                        <a:rPr lang="en-US" dirty="0"/>
                        <a:t> (1660-1663)</a:t>
                      </a:r>
                    </a:p>
                    <a:p>
                      <a:endParaRPr lang="en-US" dirty="0"/>
                    </a:p>
                    <a:p>
                      <a:r>
                        <a:rPr lang="en-US" dirty="0" err="1"/>
                        <a:t>Shayesta</a:t>
                      </a:r>
                      <a:r>
                        <a:rPr lang="en-US" dirty="0"/>
                        <a:t> Khan </a:t>
                      </a:r>
                    </a:p>
                    <a:p>
                      <a:r>
                        <a:rPr lang="en-US" dirty="0"/>
                        <a:t>(1664-1678)</a:t>
                      </a:r>
                      <a:r>
                        <a:rPr lang="en-US" baseline="0" dirty="0"/>
                        <a:t> and </a:t>
                      </a:r>
                    </a:p>
                    <a:p>
                      <a:r>
                        <a:rPr lang="en-US" baseline="0" dirty="0"/>
                        <a:t>(1679-16880</a:t>
                      </a:r>
                      <a:endParaRPr lang="en-US" dirty="0"/>
                    </a:p>
                  </a:txBody>
                  <a:tcPr/>
                </a:tc>
                <a:tc>
                  <a:txBody>
                    <a:bodyPr/>
                    <a:lstStyle/>
                    <a:p>
                      <a:pPr>
                        <a:buFont typeface="Wingdings" pitchFamily="2" charset="2"/>
                        <a:buChar char="Ø"/>
                      </a:pPr>
                      <a:r>
                        <a:rPr lang="en-US" dirty="0"/>
                        <a:t>SK captured Chittagong and </a:t>
                      </a:r>
                      <a:r>
                        <a:rPr lang="en-US" dirty="0" err="1"/>
                        <a:t>Sandeep</a:t>
                      </a:r>
                      <a:r>
                        <a:rPr lang="en-US" dirty="0"/>
                        <a:t> from the </a:t>
                      </a:r>
                      <a:r>
                        <a:rPr lang="en-US" dirty="0" err="1"/>
                        <a:t>Mogh</a:t>
                      </a:r>
                      <a:r>
                        <a:rPr lang="en-US" dirty="0"/>
                        <a:t> and </a:t>
                      </a:r>
                      <a:r>
                        <a:rPr lang="en-US" dirty="0" err="1"/>
                        <a:t>Potuguese</a:t>
                      </a:r>
                      <a:r>
                        <a:rPr lang="en-US" dirty="0"/>
                        <a:t> pirates</a:t>
                      </a:r>
                    </a:p>
                    <a:p>
                      <a:pPr>
                        <a:buFont typeface="Wingdings" pitchFamily="2" charset="2"/>
                        <a:buChar char="Ø"/>
                      </a:pPr>
                      <a:r>
                        <a:rPr lang="en-US" dirty="0"/>
                        <a:t>SK-</a:t>
                      </a:r>
                      <a:r>
                        <a:rPr lang="en-US" dirty="0" err="1"/>
                        <a:t>Chota</a:t>
                      </a:r>
                      <a:r>
                        <a:rPr lang="en-US" dirty="0"/>
                        <a:t> </a:t>
                      </a:r>
                      <a:r>
                        <a:rPr lang="en-US" dirty="0" err="1"/>
                        <a:t>Katra</a:t>
                      </a:r>
                      <a:r>
                        <a:rPr lang="en-US" dirty="0"/>
                        <a:t>, </a:t>
                      </a:r>
                      <a:r>
                        <a:rPr lang="en-US" dirty="0" err="1"/>
                        <a:t>Lalbagh</a:t>
                      </a:r>
                      <a:r>
                        <a:rPr lang="en-US" dirty="0"/>
                        <a:t> </a:t>
                      </a:r>
                      <a:r>
                        <a:rPr lang="en-US" dirty="0" err="1"/>
                        <a:t>Killa</a:t>
                      </a:r>
                      <a:r>
                        <a:rPr lang="en-US" dirty="0"/>
                        <a:t>, </a:t>
                      </a:r>
                      <a:r>
                        <a:rPr lang="en-US" dirty="0" err="1"/>
                        <a:t>Chak</a:t>
                      </a:r>
                      <a:r>
                        <a:rPr lang="en-US" dirty="0"/>
                        <a:t> </a:t>
                      </a:r>
                      <a:r>
                        <a:rPr lang="en-US" dirty="0" err="1"/>
                        <a:t>Masjid</a:t>
                      </a:r>
                      <a:r>
                        <a:rPr lang="en-US" dirty="0"/>
                        <a:t>, Shat </a:t>
                      </a:r>
                      <a:r>
                        <a:rPr lang="en-US" dirty="0" err="1"/>
                        <a:t>Gambuj</a:t>
                      </a:r>
                      <a:endParaRPr lang="en-US" dirty="0"/>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287" y="984087"/>
            <a:ext cx="9994837" cy="1143000"/>
          </a:xfrm>
        </p:spPr>
        <p:txBody>
          <a:bodyPr/>
          <a:lstStyle/>
          <a:p>
            <a:pPr algn="ctr"/>
            <a:r>
              <a:rPr lang="en-US" dirty="0"/>
              <a:t>The Rule of </a:t>
            </a:r>
            <a:r>
              <a:rPr lang="en-US" dirty="0" err="1"/>
              <a:t>Nawabs</a:t>
            </a:r>
            <a:r>
              <a:rPr lang="en-US" dirty="0"/>
              <a:t> in Bengal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99683292"/>
              </p:ext>
            </p:extLst>
          </p:nvPr>
        </p:nvGraphicFramePr>
        <p:xfrm>
          <a:off x="1403132" y="2299137"/>
          <a:ext cx="10552648" cy="2966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1A7D9C3-8532-32C8-86FB-0FE12435D063}"/>
              </a:ext>
            </a:extLst>
          </p:cNvPr>
          <p:cNvPicPr>
            <a:picLocks noChangeAspect="1"/>
          </p:cNvPicPr>
          <p:nvPr/>
        </p:nvPicPr>
        <p:blipFill>
          <a:blip r:embed="rId2"/>
          <a:stretch>
            <a:fillRect/>
          </a:stretch>
        </p:blipFill>
        <p:spPr>
          <a:xfrm>
            <a:off x="1401734" y="308920"/>
            <a:ext cx="10427800" cy="5860252"/>
          </a:xfrm>
          <a:prstGeom prst="rect">
            <a:avLst/>
          </a:prstGeom>
        </p:spPr>
      </p:pic>
    </p:spTree>
    <p:extLst>
      <p:ext uri="{BB962C8B-B14F-4D97-AF65-F5344CB8AC3E}">
        <p14:creationId xmlns:p14="http://schemas.microsoft.com/office/powerpoint/2010/main" val="215734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1E38DC0-AAB7-D934-4103-6FEDE9072277}"/>
              </a:ext>
            </a:extLst>
          </p:cNvPr>
          <p:cNvPicPr>
            <a:picLocks noChangeAspect="1"/>
          </p:cNvPicPr>
          <p:nvPr/>
        </p:nvPicPr>
        <p:blipFill>
          <a:blip r:embed="rId2"/>
          <a:stretch>
            <a:fillRect/>
          </a:stretch>
        </p:blipFill>
        <p:spPr>
          <a:xfrm>
            <a:off x="1470453" y="448235"/>
            <a:ext cx="9771287" cy="6095999"/>
          </a:xfrm>
          <a:prstGeom prst="rect">
            <a:avLst/>
          </a:prstGeom>
        </p:spPr>
      </p:pic>
    </p:spTree>
    <p:extLst>
      <p:ext uri="{BB962C8B-B14F-4D97-AF65-F5344CB8AC3E}">
        <p14:creationId xmlns:p14="http://schemas.microsoft.com/office/powerpoint/2010/main" val="219185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669</TotalTime>
  <Words>4315</Words>
  <Application>Microsoft Office PowerPoint</Application>
  <PresentationFormat>Custom</PresentationFormat>
  <Paragraphs>225</Paragraphs>
  <Slides>76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-apple-system</vt:lpstr>
      <vt:lpstr>Calibri</vt:lpstr>
      <vt:lpstr>Cambria</vt:lpstr>
      <vt:lpstr>Century Gothic</vt:lpstr>
      <vt:lpstr>Gill Sans MT</vt:lpstr>
      <vt:lpstr>Verdana</vt:lpstr>
      <vt:lpstr>Wingdings</vt:lpstr>
      <vt:lpstr>Wingdings 2</vt:lpstr>
      <vt:lpstr>Solstice</vt:lpstr>
      <vt:lpstr>POLITICAL HISTORY OF BENGAL UP TO THE ADVENT OF THE BRITISH IN INDIA</vt:lpstr>
      <vt:lpstr>Naming of Bengal</vt:lpstr>
      <vt:lpstr>PowerPoint Presentation</vt:lpstr>
      <vt:lpstr>PowerPoint Presentation</vt:lpstr>
      <vt:lpstr>Early Settlement</vt:lpstr>
      <vt:lpstr>Early literary, Epigraphic and Geographic accounts</vt:lpstr>
      <vt:lpstr>PowerPoint Presentation</vt:lpstr>
      <vt:lpstr>PowerPoint Presentation</vt:lpstr>
      <vt:lpstr>PowerPoint Presentation</vt:lpstr>
      <vt:lpstr>PowerPoint Presentation</vt:lpstr>
      <vt:lpstr>PowerPoint Presentation</vt:lpstr>
      <vt:lpstr>PowerPoint Presentation</vt:lpstr>
      <vt:lpstr>Mauryan empire (322 BCE – 184 BCE)</vt:lpstr>
      <vt:lpstr>PowerPoint Presentation</vt:lpstr>
      <vt:lpstr>PowerPoint Presentation</vt:lpstr>
      <vt:lpstr>PowerPoint Presentation</vt:lpstr>
      <vt:lpstr>Gupta Empire (319 to 467 CE)</vt:lpstr>
      <vt:lpstr>PowerPoint Presentation</vt:lpstr>
      <vt:lpstr>PowerPoint Presentation</vt:lpstr>
      <vt:lpstr>PowerPoint Presentation</vt:lpstr>
      <vt:lpstr>Timeline of Bengal history</vt:lpstr>
      <vt:lpstr>Timeline of Bengal History</vt:lpstr>
      <vt:lpstr>Birth of Modern Bangladesh</vt:lpstr>
      <vt:lpstr>PowerPoint Presentation</vt:lpstr>
      <vt:lpstr>Shasanka, the First Independent Ruler 590 CE - 625 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Pala Dynasty 750 AD-1174 AD </vt:lpstr>
      <vt:lpstr>PowerPoint Presentation</vt:lpstr>
      <vt:lpstr>PowerPoint Presentation</vt:lpstr>
      <vt:lpstr>PowerPoint Presentation</vt:lpstr>
      <vt:lpstr>PowerPoint Presentation</vt:lpstr>
      <vt:lpstr>PowerPoint Presentation</vt:lpstr>
      <vt:lpstr>The Chandra and Deva Dynasty 750 AD-1050 AD </vt:lpstr>
      <vt:lpstr>PowerPoint Presentation</vt:lpstr>
      <vt:lpstr>The Sena Dynasty  (1097-1225 AD) </vt:lpstr>
      <vt:lpstr>Medieval and early modern Bengal </vt:lpstr>
      <vt:lpstr>The Advent of Islam </vt:lpstr>
      <vt:lpstr>Delhi Sultanate</vt:lpstr>
      <vt:lpstr>The Real Founder Of Delhi Sultanate</vt:lpstr>
      <vt:lpstr>Delhi Sultanate (first women Sultan) </vt:lpstr>
      <vt:lpstr>Delhi Sultanate</vt:lpstr>
      <vt:lpstr>PowerPoint Presentation</vt:lpstr>
      <vt:lpstr>PowerPoint Presentation</vt:lpstr>
      <vt:lpstr>Khilji Dynasty (1290-1320) </vt:lpstr>
      <vt:lpstr>Tughlaq Dynasty (1320-1351) </vt:lpstr>
      <vt:lpstr>Sayyid Dynasty (c. 1414–51)</vt:lpstr>
      <vt:lpstr>Lodi Dynasty (1451-1526), Last Dynasty of DS </vt:lpstr>
      <vt:lpstr>PowerPoint Presentation</vt:lpstr>
      <vt:lpstr>Mughal Dynasty (First Phase) (1526-1539) </vt:lpstr>
      <vt:lpstr>PowerPoint Presentation</vt:lpstr>
      <vt:lpstr>Shur Dynasty (1539-1555) </vt:lpstr>
      <vt:lpstr>Restored Mughal Dynasty (2nd Phase) (1555-1707) </vt:lpstr>
      <vt:lpstr>Restored Mughal Dynasty (2nd Phase) (1555-1707) </vt:lpstr>
      <vt:lpstr>Restored Mughal Dynasty (2nd Phase) (1555-1707) </vt:lpstr>
      <vt:lpstr>PowerPoint Presentation</vt:lpstr>
      <vt:lpstr>PowerPoint Presentation</vt:lpstr>
      <vt:lpstr>PowerPoint Presentation</vt:lpstr>
      <vt:lpstr>Last Strong Mughal Ruler</vt:lpstr>
      <vt:lpstr>The Establishment of Muslim Rule In Bengal 1204-1338 (Balbani Era)</vt:lpstr>
      <vt:lpstr>Iliyas Shahi Dynasty (1342-1412) </vt:lpstr>
      <vt:lpstr>House of Raja Ganesha (1414-1435)  </vt:lpstr>
      <vt:lpstr>Restored Ilyas Shahi Dynasty 1435-1487 AD  </vt:lpstr>
      <vt:lpstr>Habshi Rule in Bengal 1487-1494 AD </vt:lpstr>
      <vt:lpstr>PowerPoint Presentation</vt:lpstr>
      <vt:lpstr>PowerPoint Presentation</vt:lpstr>
      <vt:lpstr>Birth of Modern Bangladesh</vt:lpstr>
      <vt:lpstr>The Baro-Bhuiyans</vt:lpstr>
      <vt:lpstr>Bengal Under the Mughal</vt:lpstr>
      <vt:lpstr>The Rule of Nawabs in Bengal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bengal up to the partition of india</dc:title>
  <dc:creator>User</dc:creator>
  <cp:lastModifiedBy>Lenovo</cp:lastModifiedBy>
  <cp:revision>52</cp:revision>
  <dcterms:modified xsi:type="dcterms:W3CDTF">2025-05-11T15:57:45Z</dcterms:modified>
</cp:coreProperties>
</file>